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88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62" r:id="rId16"/>
    <p:sldId id="287" r:id="rId17"/>
    <p:sldId id="263" r:id="rId18"/>
    <p:sldId id="264" r:id="rId19"/>
    <p:sldId id="265" r:id="rId20"/>
    <p:sldId id="286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UMVRDCFS\Public\SHARED\Transportation\ATP%20-%20STIP%20info\Transportation%20Open%20House%20Info\2019%20STIP\Draft%20ATIP%202016%20to%202019%20and%20tables%20&amp;%20graph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UMVRDCFS\Public\SHARED\Transportation\ATP%20-%20STIP%20info\Transportation%20Open%20House%20Info\2019%20STIP\Draft%20ATIP%202016%20to%202019%20and%20tables%20&amp;%20graph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UMVRDCFS\Public\SHARED\Transportation\ATP%20-%20STIP%20info\Transportation%20Open%20House%20Info\2019%20STIP\Draft%20ATIP%202016%20to%202019%20and%20tables%20&amp;%20graph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UMVRDCFS\Public\SHARED\Transportation\ATP%20-%20STIP%20info\Transportation%20Open%20House%20Info\2019%20STIP\Draft%20ATIP%202016%20to%202019%20and%20tables%20&amp;%20graphs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UMVRDCFS\Public\SHARED\Transportation\ATP%20-%20STIP%20info\Transportation%20Open%20House%20Info\2019%20STIP\Draft%20ATIP%202016%20to%202019%20and%20tables%20&amp;%20graphs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UMVRDCFS\Public\SHARED\Transportation\ATP%20-%20STIP%20info\Transportation%20Open%20House%20Info\2019%20STIP\Draft%20ATIP%202016%20to%202019%20and%20tables%20&amp;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110954880639917E-2"/>
          <c:y val="0.18194444444444444"/>
          <c:w val="0.61745875515560555"/>
          <c:h val="0.81388888888888888"/>
        </c:manualLayout>
      </c:layout>
      <c:pie3DChart>
        <c:varyColors val="1"/>
        <c:ser>
          <c:idx val="0"/>
          <c:order val="0"/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dLbl>
              <c:idx val="0"/>
              <c:layout>
                <c:manualLayout>
                  <c:x val="-6.5917066073262587E-2"/>
                  <c:y val="-1.3463615961048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2256490357183607"/>
                  <c:y val="4.5598349119403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8888576427946513E-2"/>
                  <c:y val="-7.5373578302712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$</a:t>
                    </a:r>
                    <a:r>
                      <a:rPr lang="en-US" smtClean="0"/>
                      <a:t>22,293,824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3905925482140818"/>
                  <c:y val="6.0452470615086157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$</a:t>
                    </a:r>
                    <a:r>
                      <a:rPr lang="en-US" sz="16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12,341,200</a:t>
                    </a:r>
                    <a:endParaRPr lang="en-US" sz="17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lt1"/>
              </a:solidFill>
              <a:ln w="1905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'Total ATIP Inv Pie Charts'!$A$3:$A$7</c:f>
              <c:strCache>
                <c:ptCount val="5"/>
                <c:pt idx="0">
                  <c:v>Big Stone County</c:v>
                </c:pt>
                <c:pt idx="1">
                  <c:v>Chippewa County</c:v>
                </c:pt>
                <c:pt idx="2">
                  <c:v>Lac qui Parle County</c:v>
                </c:pt>
                <c:pt idx="3">
                  <c:v>Swift County</c:v>
                </c:pt>
                <c:pt idx="4">
                  <c:v>Yellow Medicine County</c:v>
                </c:pt>
              </c:strCache>
            </c:strRef>
          </c:cat>
          <c:val>
            <c:numRef>
              <c:f>'Total ATIP Inv Pie Charts'!$B$3:$B$7</c:f>
              <c:numCache>
                <c:formatCode>"$"#,##0</c:formatCode>
                <c:ptCount val="5"/>
                <c:pt idx="0">
                  <c:v>3704640</c:v>
                </c:pt>
                <c:pt idx="1">
                  <c:v>6804176</c:v>
                </c:pt>
                <c:pt idx="2">
                  <c:v>3979950</c:v>
                </c:pt>
                <c:pt idx="3">
                  <c:v>22173024</c:v>
                </c:pt>
                <c:pt idx="4">
                  <c:v>12341200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330693038370208"/>
          <c:y val="0.19936351706036745"/>
          <c:w val="0.27478830771153606"/>
          <c:h val="0.581828521434820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393415496975915E-2"/>
          <c:y val="0.17349043326105976"/>
          <c:w val="0.60891775077028409"/>
          <c:h val="0.82650956673894027"/>
        </c:manualLayout>
      </c:layout>
      <c:pie3DChart>
        <c:varyColors val="1"/>
        <c:ser>
          <c:idx val="0"/>
          <c:order val="0"/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dLbl>
              <c:idx val="0"/>
              <c:layout>
                <c:manualLayout>
                  <c:x val="-4.3244322720529501E-3"/>
                  <c:y val="-1.0257331963939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3095238095238096"/>
                  <c:y val="-0.1182198162729658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</a:t>
                    </a:r>
                    <a:r>
                      <a:rPr lang="en-US" dirty="0" smtClean="0"/>
                      <a:t>3,985,043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lt1"/>
              </a:solidFill>
              <a:ln w="1905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'Total ATIP Inv Pie Charts'!$A$18:$A$22</c:f>
              <c:strCache>
                <c:ptCount val="5"/>
                <c:pt idx="0">
                  <c:v>Big Stone County</c:v>
                </c:pt>
                <c:pt idx="1">
                  <c:v>Chippewa County</c:v>
                </c:pt>
                <c:pt idx="2">
                  <c:v>Lac qui Parle County</c:v>
                </c:pt>
                <c:pt idx="3">
                  <c:v>Swift County</c:v>
                </c:pt>
                <c:pt idx="4">
                  <c:v>Yellow Medicine County</c:v>
                </c:pt>
              </c:strCache>
            </c:strRef>
          </c:cat>
          <c:val>
            <c:numRef>
              <c:f>'Total ATIP Inv Pie Charts'!$B$18:$B$22</c:f>
              <c:numCache>
                <c:formatCode>"$"#,##0</c:formatCode>
                <c:ptCount val="5"/>
                <c:pt idx="0">
                  <c:v>0</c:v>
                </c:pt>
                <c:pt idx="1">
                  <c:v>3645712</c:v>
                </c:pt>
                <c:pt idx="2">
                  <c:v>3400000</c:v>
                </c:pt>
                <c:pt idx="3">
                  <c:v>3911043</c:v>
                </c:pt>
                <c:pt idx="4">
                  <c:v>2200000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330693038370208"/>
          <c:y val="0.19936351706036745"/>
          <c:w val="0.27478830771153606"/>
          <c:h val="0.581828521434820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90094716421317E-2"/>
          <c:y val="0.20584883411312715"/>
          <c:w val="0.61743238616912022"/>
          <c:h val="0.7869047890752785"/>
        </c:manualLayout>
      </c:layout>
      <c:pie3DChart>
        <c:varyColors val="1"/>
        <c:ser>
          <c:idx val="0"/>
          <c:order val="0"/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dLbl>
              <c:idx val="0"/>
              <c:layout>
                <c:manualLayout>
                  <c:x val="-9.7241907261592306E-2"/>
                  <c:y val="4.3083989501312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4580677415323083E-3"/>
                  <c:y val="6.405730533683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8744313210848643"/>
                  <c:y val="-0.18501684164479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8281074240719908E-2"/>
                  <c:y val="2.0011154855643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lt1"/>
              </a:solidFill>
              <a:ln w="1905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'Total ATIP Inv Pie Charts'!$A$30:$A$34</c:f>
              <c:strCache>
                <c:ptCount val="5"/>
                <c:pt idx="0">
                  <c:v>Big Stone County</c:v>
                </c:pt>
                <c:pt idx="1">
                  <c:v>Chippewa County</c:v>
                </c:pt>
                <c:pt idx="2">
                  <c:v>Lac qui Parle County</c:v>
                </c:pt>
                <c:pt idx="3">
                  <c:v>Swift County</c:v>
                </c:pt>
                <c:pt idx="4">
                  <c:v>Yellow Medicine County</c:v>
                </c:pt>
              </c:strCache>
            </c:strRef>
          </c:cat>
          <c:val>
            <c:numRef>
              <c:f>'Total ATIP Inv Pie Charts'!$B$30:$B$34</c:f>
              <c:numCache>
                <c:formatCode>"$"#,##0</c:formatCode>
                <c:ptCount val="5"/>
                <c:pt idx="0">
                  <c:v>2973440</c:v>
                </c:pt>
                <c:pt idx="1">
                  <c:v>2470000</c:v>
                </c:pt>
                <c:pt idx="2">
                  <c:v>0</c:v>
                </c:pt>
                <c:pt idx="3">
                  <c:v>10553274</c:v>
                </c:pt>
                <c:pt idx="4">
                  <c:v>2290000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589495606527442"/>
          <c:y val="0.21603027882384268"/>
          <c:w val="0.27478830771153606"/>
          <c:h val="0.581828521434820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847797557913955E-2"/>
          <c:y val="0.18835710753547111"/>
          <c:w val="0.62756590208832597"/>
          <c:h val="0.81030145688310695"/>
        </c:manualLayout>
      </c:layout>
      <c:pie3DChart>
        <c:varyColors val="1"/>
        <c:ser>
          <c:idx val="0"/>
          <c:order val="0"/>
          <c:spPr>
            <a:ln>
              <a:solidFill>
                <a:schemeClr val="bg2"/>
              </a:solidFill>
            </a:ln>
          </c:spPr>
          <c:dPt>
            <c:idx val="4"/>
            <c:bubble3D val="0"/>
            <c:spPr>
              <a:ln>
                <a:solidFill>
                  <a:schemeClr val="bg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1094830537487162"/>
                  <c:y val="-1.95266080870326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768515348624901E-2"/>
                  <c:y val="-6.413214652516260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5807229259386058E-2"/>
                  <c:y val="-1.33708014759024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20279699412573421"/>
                  <c:y val="-0.1132025371828521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</a:t>
                    </a:r>
                    <a:r>
                      <a:rPr lang="en-US" dirty="0" smtClean="0"/>
                      <a:t>6,555,507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lt1"/>
              </a:solidFill>
              <a:ln w="1905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'Total ATIP Inv Pie Charts'!$M$3:$M$7</c:f>
              <c:strCache>
                <c:ptCount val="5"/>
                <c:pt idx="0">
                  <c:v>Big Stone County</c:v>
                </c:pt>
                <c:pt idx="1">
                  <c:v>Chippewa County</c:v>
                </c:pt>
                <c:pt idx="2">
                  <c:v>Lac qui Parle County</c:v>
                </c:pt>
                <c:pt idx="3">
                  <c:v>Swift County</c:v>
                </c:pt>
                <c:pt idx="4">
                  <c:v>Yellow Medicine County</c:v>
                </c:pt>
              </c:strCache>
            </c:strRef>
          </c:cat>
          <c:val>
            <c:numRef>
              <c:f>'Total ATIP Inv Pie Charts'!$N$3:$N$7</c:f>
              <c:numCache>
                <c:formatCode>"$"#,##0</c:formatCode>
                <c:ptCount val="5"/>
                <c:pt idx="0">
                  <c:v>731200</c:v>
                </c:pt>
                <c:pt idx="1">
                  <c:v>31200</c:v>
                </c:pt>
                <c:pt idx="2">
                  <c:v>579950</c:v>
                </c:pt>
                <c:pt idx="3">
                  <c:v>6508707</c:v>
                </c:pt>
                <c:pt idx="4">
                  <c:v>7851200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effectLst/>
      </c:spPr>
    </c:plotArea>
    <c:legend>
      <c:legendPos val="r"/>
      <c:layout>
        <c:manualLayout>
          <c:xMode val="edge"/>
          <c:yMode val="edge"/>
          <c:x val="0.71330693038370208"/>
          <c:y val="0.21603018372703411"/>
          <c:w val="0.27478830771153606"/>
          <c:h val="0.58182852143482067"/>
        </c:manualLayout>
      </c:layout>
      <c:overlay val="0"/>
      <c:txPr>
        <a:bodyPr/>
        <a:lstStyle/>
        <a:p>
          <a:pPr>
            <a:defRPr sz="1800" b="0">
              <a:latin typeface="Tw Cen MT" panose="020B06020201040206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effectLst/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958630171228594E-2"/>
          <c:y val="0.18158005249343831"/>
          <c:w val="0.62344808643105654"/>
          <c:h val="0.814890925519556"/>
        </c:manualLayout>
      </c:layout>
      <c:pie3DChart>
        <c:varyColors val="1"/>
        <c:ser>
          <c:idx val="0"/>
          <c:order val="0"/>
          <c:dPt>
            <c:idx val="3"/>
            <c:bubble3D val="0"/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1.8967533949560654E-2"/>
                  <c:y val="-3.4422001597626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4325430788542734E-2"/>
                  <c:y val="1.108695652173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5705665867853474E-2"/>
                  <c:y val="-6.33420822397200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lt1"/>
              </a:solidFill>
              <a:ln w="1905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'Total ATIP Inv Pie Charts'!$M$17:$M$21</c:f>
              <c:strCache>
                <c:ptCount val="5"/>
                <c:pt idx="0">
                  <c:v>Big Stone County</c:v>
                </c:pt>
                <c:pt idx="1">
                  <c:v>Chippewa County</c:v>
                </c:pt>
                <c:pt idx="2">
                  <c:v>Lac qui Parle County</c:v>
                </c:pt>
                <c:pt idx="3">
                  <c:v>Swift County</c:v>
                </c:pt>
                <c:pt idx="4">
                  <c:v>Yellow Medicine County</c:v>
                </c:pt>
              </c:strCache>
            </c:strRef>
          </c:cat>
          <c:val>
            <c:numRef>
              <c:f>'Total ATIP Inv Pie Charts'!$N$17:$N$21</c:f>
              <c:numCache>
                <c:formatCode>"$"#,##0</c:formatCode>
                <c:ptCount val="5"/>
                <c:pt idx="0">
                  <c:v>0</c:v>
                </c:pt>
                <c:pt idx="1">
                  <c:v>657264</c:v>
                </c:pt>
                <c:pt idx="2">
                  <c:v>0</c:v>
                </c:pt>
                <c:pt idx="3">
                  <c:v>5600000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effectLst/>
      </c:spPr>
    </c:plotArea>
    <c:legend>
      <c:legendPos val="r"/>
      <c:layout>
        <c:manualLayout>
          <c:xMode val="edge"/>
          <c:yMode val="edge"/>
          <c:x val="0.71330693038370208"/>
          <c:y val="0.19936351706036745"/>
          <c:w val="0.27875656167979002"/>
          <c:h val="0.58182852143482067"/>
        </c:manualLayout>
      </c:layout>
      <c:overlay val="0"/>
    </c:legend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325128801406626"/>
          <c:y val="3.1073446327683617E-2"/>
          <c:w val="0.86774035412181028"/>
          <c:h val="0.80229770007562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'STIP 2016-2019'!$AA$15</c:f>
              <c:strCache>
                <c:ptCount val="1"/>
                <c:pt idx="0">
                  <c:v>Local</c:v>
                </c:pt>
              </c:strCache>
            </c:strRef>
          </c:tx>
          <c:spPr>
            <a:solidFill>
              <a:srgbClr val="D1904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c:spPr>
          <c:invertIfNegative val="0"/>
          <c:dLbls>
            <c:dLbl>
              <c:idx val="1"/>
              <c:layout>
                <c:manualLayout>
                  <c:x val="-5.9979021510744041E-3"/>
                  <c:y val="-1.6949152542372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'STIP 2016-2019'!$Z$16:$Z$20</c:f>
              <c:strCache>
                <c:ptCount val="5"/>
                <c:pt idx="0">
                  <c:v>Big Stone County</c:v>
                </c:pt>
                <c:pt idx="1">
                  <c:v>Chippewa County</c:v>
                </c:pt>
                <c:pt idx="2">
                  <c:v>Lac qui Parle County</c:v>
                </c:pt>
                <c:pt idx="3">
                  <c:v>Swift County</c:v>
                </c:pt>
                <c:pt idx="4">
                  <c:v>Yellow Medicine County</c:v>
                </c:pt>
              </c:strCache>
            </c:strRef>
          </c:cat>
          <c:val>
            <c:numRef>
              <c:f>'STIP 2016-2019'!$AA$16:$AA$20</c:f>
              <c:numCache>
                <c:formatCode>"$"#,##0</c:formatCode>
                <c:ptCount val="5"/>
                <c:pt idx="0">
                  <c:v>700000</c:v>
                </c:pt>
                <c:pt idx="1">
                  <c:v>3763864</c:v>
                </c:pt>
                <c:pt idx="2">
                  <c:v>548750</c:v>
                </c:pt>
                <c:pt idx="3">
                  <c:v>0</c:v>
                </c:pt>
                <c:pt idx="4">
                  <c:v>2290000</c:v>
                </c:pt>
              </c:numCache>
            </c:numRef>
          </c:val>
        </c:ser>
        <c:ser>
          <c:idx val="1"/>
          <c:order val="1"/>
          <c:tx>
            <c:strRef>
              <c:f>'STIP 2016-2019'!$AB$15</c:f>
              <c:strCache>
                <c:ptCount val="1"/>
                <c:pt idx="0">
                  <c:v>State/Federal</c:v>
                </c:pt>
              </c:strCache>
            </c:strRef>
          </c:tx>
          <c:spPr>
            <a:solidFill>
              <a:srgbClr val="8FB08C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c:spPr>
          <c:invertIfNegative val="0"/>
          <c:dLbls>
            <c:dLbl>
              <c:idx val="1"/>
              <c:layout>
                <c:manualLayout>
                  <c:x val="-1.499475537768601E-3"/>
                  <c:y val="8.4745762711864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$</a:t>
                    </a:r>
                    <a:r>
                      <a:rPr lang="en-US" dirty="0" smtClean="0"/>
                      <a:t>26,693,824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'STIP 2016-2019'!$Z$16:$Z$20</c:f>
              <c:strCache>
                <c:ptCount val="5"/>
                <c:pt idx="0">
                  <c:v>Big Stone County</c:v>
                </c:pt>
                <c:pt idx="1">
                  <c:v>Chippewa County</c:v>
                </c:pt>
                <c:pt idx="2">
                  <c:v>Lac qui Parle County</c:v>
                </c:pt>
                <c:pt idx="3">
                  <c:v>Swift County</c:v>
                </c:pt>
                <c:pt idx="4">
                  <c:v>Yellow Medicine County</c:v>
                </c:pt>
              </c:strCache>
            </c:strRef>
          </c:cat>
          <c:val>
            <c:numRef>
              <c:f>'STIP 2016-2019'!$AB$16:$AB$20</c:f>
              <c:numCache>
                <c:formatCode>"$"#,##0</c:formatCode>
                <c:ptCount val="5"/>
                <c:pt idx="0">
                  <c:v>3004640</c:v>
                </c:pt>
                <c:pt idx="1">
                  <c:v>3040312</c:v>
                </c:pt>
                <c:pt idx="2">
                  <c:v>3431200</c:v>
                </c:pt>
                <c:pt idx="3">
                  <c:v>26693824</c:v>
                </c:pt>
                <c:pt idx="4">
                  <c:v>10051200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410048"/>
        <c:axId val="35853056"/>
      </c:barChart>
      <c:catAx>
        <c:axId val="33410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w Cen MT" panose="020B0602020104020603" pitchFamily="34" charset="0"/>
              </a:defRPr>
            </a:pPr>
            <a:endParaRPr lang="en-US"/>
          </a:p>
        </c:txPr>
        <c:crossAx val="35853056"/>
        <c:crosses val="autoZero"/>
        <c:auto val="1"/>
        <c:lblAlgn val="ctr"/>
        <c:lblOffset val="100"/>
        <c:noMultiLvlLbl val="0"/>
      </c:catAx>
      <c:valAx>
        <c:axId val="35853056"/>
        <c:scaling>
          <c:orientation val="minMax"/>
        </c:scaling>
        <c:delete val="0"/>
        <c:axPos val="l"/>
        <c:majorGridlines>
          <c:spPr>
            <a:ln w="9525" cmpd="sng">
              <a:noFill/>
            </a:ln>
            <a:effectLst/>
          </c:spPr>
        </c:majorGridlines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200" i="1">
                <a:latin typeface="Tw Cen MT" panose="020B0602020104020603" pitchFamily="34" charset="0"/>
              </a:defRPr>
            </a:pPr>
            <a:endParaRPr lang="en-US"/>
          </a:p>
        </c:txPr>
        <c:crossAx val="334100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7797456983943095"/>
          <c:y val="0.93194203478802451"/>
          <c:w val="0.24405086032113804"/>
          <c:h val="5.9583388940789184E-2"/>
        </c:manualLayout>
      </c:layout>
      <c:overlay val="0"/>
      <c:txPr>
        <a:bodyPr/>
        <a:lstStyle/>
        <a:p>
          <a:pPr>
            <a:defRPr sz="1400">
              <a:latin typeface="Tw Cen MT" panose="020B0602020104020603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069793695142955E-2"/>
          <c:y val="0.1738040625356613"/>
          <c:w val="0.60900826912764938"/>
          <c:h val="0.81085282817908633"/>
        </c:manualLayout>
      </c:layout>
      <c:pie3DChart>
        <c:varyColors val="1"/>
        <c:ser>
          <c:idx val="0"/>
          <c:order val="0"/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spPr>
              <a:solidFill>
                <a:schemeClr val="lt1"/>
              </a:solidFill>
              <a:ln w="1905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'Total ATIP Inv Pie Charts'!$M$29:$M$33</c:f>
              <c:strCache>
                <c:ptCount val="5"/>
                <c:pt idx="0">
                  <c:v>Local Hwy &amp; Bridges</c:v>
                </c:pt>
                <c:pt idx="1">
                  <c:v>State/Federal Hwy &amp; Bridges</c:v>
                </c:pt>
                <c:pt idx="2">
                  <c:v>Trails</c:v>
                </c:pt>
                <c:pt idx="3">
                  <c:v>TAP</c:v>
                </c:pt>
                <c:pt idx="4">
                  <c:v>Rail Road Crossings</c:v>
                </c:pt>
              </c:strCache>
            </c:strRef>
          </c:cat>
          <c:val>
            <c:numRef>
              <c:f>'Total ATIP Inv Pie Charts'!$N$29:$N$33</c:f>
              <c:numCache>
                <c:formatCode>"$"#,##0</c:formatCode>
                <c:ptCount val="5"/>
                <c:pt idx="0">
                  <c:v>6249350</c:v>
                </c:pt>
                <c:pt idx="1">
                  <c:v>41195376</c:v>
                </c:pt>
                <c:pt idx="2">
                  <c:v>396000</c:v>
                </c:pt>
                <c:pt idx="3">
                  <c:v>657264</c:v>
                </c:pt>
                <c:pt idx="4">
                  <c:v>275000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B1543B-3185-45D4-B73E-B44D0A4539C9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D86D8D-6BA7-4B93-BA53-E2AA6A2F1B08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en-US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rPr>
            <a:t>Federal Highway Administration</a:t>
          </a:r>
          <a:endParaRPr lang="en-US" dirty="0"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a:endParaRPr>
        </a:p>
      </dgm:t>
    </dgm:pt>
    <dgm:pt modelId="{C0F97D5B-19BA-4D2D-926A-515362CA8FB5}" type="parTrans" cxnId="{22CEE1A4-AFBA-4CA4-94A0-A69E1558F798}">
      <dgm:prSet/>
      <dgm:spPr/>
      <dgm:t>
        <a:bodyPr/>
        <a:lstStyle/>
        <a:p>
          <a:endParaRPr lang="en-US"/>
        </a:p>
      </dgm:t>
    </dgm:pt>
    <dgm:pt modelId="{71452ED6-92E9-45AA-B1F5-2B39AECBCB6D}" type="sibTrans" cxnId="{22CEE1A4-AFBA-4CA4-94A0-A69E1558F798}">
      <dgm:prSet/>
      <dgm:spPr/>
      <dgm:t>
        <a:bodyPr/>
        <a:lstStyle/>
        <a:p>
          <a:endParaRPr lang="en-US"/>
        </a:p>
      </dgm:t>
    </dgm:pt>
    <dgm:pt modelId="{1BC89840-C957-491D-8D0D-0BFD3ED55827}">
      <dgm:prSet/>
      <dgm:spPr/>
      <dgm:t>
        <a:bodyPr/>
        <a:lstStyle/>
        <a:p>
          <a:pPr rtl="0"/>
          <a:r>
            <a:rPr lang="en-US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rPr>
            <a:t>Minnesota Department of Transportation</a:t>
          </a:r>
          <a:endParaRPr lang="en-US" dirty="0"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a:endParaRPr>
        </a:p>
      </dgm:t>
    </dgm:pt>
    <dgm:pt modelId="{58A5B6C6-4BF0-43EF-AFB6-88FDFDA65244}" type="parTrans" cxnId="{5141EC83-6479-487F-BDCD-26106940CBD4}">
      <dgm:prSet/>
      <dgm:spPr/>
      <dgm:t>
        <a:bodyPr/>
        <a:lstStyle/>
        <a:p>
          <a:endParaRPr lang="en-US"/>
        </a:p>
      </dgm:t>
    </dgm:pt>
    <dgm:pt modelId="{84080E46-03D3-463A-AB04-9DA31243FB5B}" type="sibTrans" cxnId="{5141EC83-6479-487F-BDCD-26106940CBD4}">
      <dgm:prSet/>
      <dgm:spPr/>
      <dgm:t>
        <a:bodyPr/>
        <a:lstStyle/>
        <a:p>
          <a:endParaRPr lang="en-US"/>
        </a:p>
      </dgm:t>
    </dgm:pt>
    <dgm:pt modelId="{860BC3F8-9221-4217-8D32-818291B6A9C7}">
      <dgm:prSet/>
      <dgm:spPr>
        <a:solidFill>
          <a:schemeClr val="accent3"/>
        </a:solidFill>
      </dgm:spPr>
      <dgm:t>
        <a:bodyPr/>
        <a:lstStyle/>
        <a:p>
          <a:pPr rtl="0"/>
          <a:r>
            <a:rPr lang="en-US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rPr>
            <a:t>Area Transportation Partnerships</a:t>
          </a:r>
          <a:endParaRPr lang="en-US" dirty="0"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a:endParaRPr>
        </a:p>
      </dgm:t>
    </dgm:pt>
    <dgm:pt modelId="{554753CE-6B68-403D-B7DE-4006BA436D17}" type="parTrans" cxnId="{9A639057-6BA1-4265-83AB-7B5463763C47}">
      <dgm:prSet/>
      <dgm:spPr/>
      <dgm:t>
        <a:bodyPr/>
        <a:lstStyle/>
        <a:p>
          <a:endParaRPr lang="en-US"/>
        </a:p>
      </dgm:t>
    </dgm:pt>
    <dgm:pt modelId="{96F720CB-FF4B-4277-A0B4-6AD99F4C16E7}" type="sibTrans" cxnId="{9A639057-6BA1-4265-83AB-7B5463763C47}">
      <dgm:prSet/>
      <dgm:spPr/>
      <dgm:t>
        <a:bodyPr/>
        <a:lstStyle/>
        <a:p>
          <a:endParaRPr lang="en-US"/>
        </a:p>
      </dgm:t>
    </dgm:pt>
    <dgm:pt modelId="{6058C0F1-0C5C-436C-823A-8C80D076ECB5}">
      <dgm:prSet/>
      <dgm:spPr>
        <a:solidFill>
          <a:schemeClr val="accent4"/>
        </a:solidFill>
      </dgm:spPr>
      <dgm:t>
        <a:bodyPr/>
        <a:lstStyle/>
        <a:p>
          <a:pPr rtl="0"/>
          <a:r>
            <a:rPr lang="en-US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rPr>
            <a:t>Public</a:t>
          </a:r>
          <a:endParaRPr lang="en-US" dirty="0"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a:endParaRPr>
        </a:p>
      </dgm:t>
    </dgm:pt>
    <dgm:pt modelId="{AEFD949C-4FE5-4D44-971F-70C5DFF7BB99}" type="parTrans" cxnId="{62851A22-52DB-43E5-A8AB-52EF3BDE68A9}">
      <dgm:prSet/>
      <dgm:spPr/>
      <dgm:t>
        <a:bodyPr/>
        <a:lstStyle/>
        <a:p>
          <a:endParaRPr lang="en-US"/>
        </a:p>
      </dgm:t>
    </dgm:pt>
    <dgm:pt modelId="{1F19012C-9A1E-44B9-A588-59EA848CA0B4}" type="sibTrans" cxnId="{62851A22-52DB-43E5-A8AB-52EF3BDE68A9}">
      <dgm:prSet/>
      <dgm:spPr/>
      <dgm:t>
        <a:bodyPr/>
        <a:lstStyle/>
        <a:p>
          <a:endParaRPr lang="en-US"/>
        </a:p>
      </dgm:t>
    </dgm:pt>
    <dgm:pt modelId="{EED43B51-0D81-40BB-BBD9-88D4B337607C}" type="pres">
      <dgm:prSet presAssocID="{B6B1543B-3185-45D4-B73E-B44D0A4539C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82B9B8-B42E-445E-87C6-FFAD2D5A36FC}" type="pres">
      <dgm:prSet presAssocID="{BED86D8D-6BA7-4B93-BA53-E2AA6A2F1B0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D2A6C-9AAE-4A23-9BEC-9DC3FD459AF8}" type="pres">
      <dgm:prSet presAssocID="{71452ED6-92E9-45AA-B1F5-2B39AECBCB6D}" presName="sibTrans" presStyleCnt="0"/>
      <dgm:spPr/>
    </dgm:pt>
    <dgm:pt modelId="{BD030458-15B0-4F85-B1EC-F1EDA91B3879}" type="pres">
      <dgm:prSet presAssocID="{1BC89840-C957-491D-8D0D-0BFD3ED5582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35E42-6D93-4636-B076-CE08F244C50A}" type="pres">
      <dgm:prSet presAssocID="{84080E46-03D3-463A-AB04-9DA31243FB5B}" presName="sibTrans" presStyleCnt="0"/>
      <dgm:spPr/>
    </dgm:pt>
    <dgm:pt modelId="{756AE4BD-A264-472E-8137-98CC98D66EED}" type="pres">
      <dgm:prSet presAssocID="{860BC3F8-9221-4217-8D32-818291B6A9C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02EBDC-2E6F-4ED7-ABB4-0D2348A2CF1A}" type="pres">
      <dgm:prSet presAssocID="{96F720CB-FF4B-4277-A0B4-6AD99F4C16E7}" presName="sibTrans" presStyleCnt="0"/>
      <dgm:spPr/>
    </dgm:pt>
    <dgm:pt modelId="{32F0947B-248A-440A-BD95-F3719665671A}" type="pres">
      <dgm:prSet presAssocID="{6058C0F1-0C5C-436C-823A-8C80D076ECB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7BE187-557A-4E63-9460-847A0398E90D}" type="presOf" srcId="{860BC3F8-9221-4217-8D32-818291B6A9C7}" destId="{756AE4BD-A264-472E-8137-98CC98D66EED}" srcOrd="0" destOrd="0" presId="urn:microsoft.com/office/officeart/2005/8/layout/default"/>
    <dgm:cxn modelId="{F897DB38-A701-4D1E-BA6B-5E96A0F40DC4}" type="presOf" srcId="{B6B1543B-3185-45D4-B73E-B44D0A4539C9}" destId="{EED43B51-0D81-40BB-BBD9-88D4B337607C}" srcOrd="0" destOrd="0" presId="urn:microsoft.com/office/officeart/2005/8/layout/default"/>
    <dgm:cxn modelId="{5141EC83-6479-487F-BDCD-26106940CBD4}" srcId="{B6B1543B-3185-45D4-B73E-B44D0A4539C9}" destId="{1BC89840-C957-491D-8D0D-0BFD3ED55827}" srcOrd="1" destOrd="0" parTransId="{58A5B6C6-4BF0-43EF-AFB6-88FDFDA65244}" sibTransId="{84080E46-03D3-463A-AB04-9DA31243FB5B}"/>
    <dgm:cxn modelId="{96D0AB44-70F0-435E-8EDA-B8FA62C02BCF}" type="presOf" srcId="{BED86D8D-6BA7-4B93-BA53-E2AA6A2F1B08}" destId="{2382B9B8-B42E-445E-87C6-FFAD2D5A36FC}" srcOrd="0" destOrd="0" presId="urn:microsoft.com/office/officeart/2005/8/layout/default"/>
    <dgm:cxn modelId="{22CEE1A4-AFBA-4CA4-94A0-A69E1558F798}" srcId="{B6B1543B-3185-45D4-B73E-B44D0A4539C9}" destId="{BED86D8D-6BA7-4B93-BA53-E2AA6A2F1B08}" srcOrd="0" destOrd="0" parTransId="{C0F97D5B-19BA-4D2D-926A-515362CA8FB5}" sibTransId="{71452ED6-92E9-45AA-B1F5-2B39AECBCB6D}"/>
    <dgm:cxn modelId="{C99D21FB-491D-41BB-84E6-C41FBD960195}" type="presOf" srcId="{6058C0F1-0C5C-436C-823A-8C80D076ECB5}" destId="{32F0947B-248A-440A-BD95-F3719665671A}" srcOrd="0" destOrd="0" presId="urn:microsoft.com/office/officeart/2005/8/layout/default"/>
    <dgm:cxn modelId="{62851A22-52DB-43E5-A8AB-52EF3BDE68A9}" srcId="{B6B1543B-3185-45D4-B73E-B44D0A4539C9}" destId="{6058C0F1-0C5C-436C-823A-8C80D076ECB5}" srcOrd="3" destOrd="0" parTransId="{AEFD949C-4FE5-4D44-971F-70C5DFF7BB99}" sibTransId="{1F19012C-9A1E-44B9-A588-59EA848CA0B4}"/>
    <dgm:cxn modelId="{9A639057-6BA1-4265-83AB-7B5463763C47}" srcId="{B6B1543B-3185-45D4-B73E-B44D0A4539C9}" destId="{860BC3F8-9221-4217-8D32-818291B6A9C7}" srcOrd="2" destOrd="0" parTransId="{554753CE-6B68-403D-B7DE-4006BA436D17}" sibTransId="{96F720CB-FF4B-4277-A0B4-6AD99F4C16E7}"/>
    <dgm:cxn modelId="{8F111E10-5EF3-4251-9330-893E02294A34}" type="presOf" srcId="{1BC89840-C957-491D-8D0D-0BFD3ED55827}" destId="{BD030458-15B0-4F85-B1EC-F1EDA91B3879}" srcOrd="0" destOrd="0" presId="urn:microsoft.com/office/officeart/2005/8/layout/default"/>
    <dgm:cxn modelId="{A334360F-59C7-4602-AD5B-B2AD04574452}" type="presParOf" srcId="{EED43B51-0D81-40BB-BBD9-88D4B337607C}" destId="{2382B9B8-B42E-445E-87C6-FFAD2D5A36FC}" srcOrd="0" destOrd="0" presId="urn:microsoft.com/office/officeart/2005/8/layout/default"/>
    <dgm:cxn modelId="{527024F1-0094-4887-AADD-1E366BDA34FF}" type="presParOf" srcId="{EED43B51-0D81-40BB-BBD9-88D4B337607C}" destId="{68CD2A6C-9AAE-4A23-9BEC-9DC3FD459AF8}" srcOrd="1" destOrd="0" presId="urn:microsoft.com/office/officeart/2005/8/layout/default"/>
    <dgm:cxn modelId="{3EB6F019-92BA-4268-AB8F-6113BE322D67}" type="presParOf" srcId="{EED43B51-0D81-40BB-BBD9-88D4B337607C}" destId="{BD030458-15B0-4F85-B1EC-F1EDA91B3879}" srcOrd="2" destOrd="0" presId="urn:microsoft.com/office/officeart/2005/8/layout/default"/>
    <dgm:cxn modelId="{25A24A1A-427E-41AB-9B7E-F20025A710F1}" type="presParOf" srcId="{EED43B51-0D81-40BB-BBD9-88D4B337607C}" destId="{2A835E42-6D93-4636-B076-CE08F244C50A}" srcOrd="3" destOrd="0" presId="urn:microsoft.com/office/officeart/2005/8/layout/default"/>
    <dgm:cxn modelId="{DCE9C3E1-5CFD-42CB-AED2-584137C25495}" type="presParOf" srcId="{EED43B51-0D81-40BB-BBD9-88D4B337607C}" destId="{756AE4BD-A264-472E-8137-98CC98D66EED}" srcOrd="4" destOrd="0" presId="urn:microsoft.com/office/officeart/2005/8/layout/default"/>
    <dgm:cxn modelId="{3B0DA691-C074-4253-86B3-FA36FDC39A84}" type="presParOf" srcId="{EED43B51-0D81-40BB-BBD9-88D4B337607C}" destId="{C702EBDC-2E6F-4ED7-ABB4-0D2348A2CF1A}" srcOrd="5" destOrd="0" presId="urn:microsoft.com/office/officeart/2005/8/layout/default"/>
    <dgm:cxn modelId="{89215BC8-601A-4C7A-9602-0C31C48FC078}" type="presParOf" srcId="{EED43B51-0D81-40BB-BBD9-88D4B337607C}" destId="{32F0947B-248A-440A-BD95-F3719665671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28BA31-DD41-44A5-8A1D-F68D607C6B6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480C94-B238-4F76-95DB-4BFDFDDFC289}">
      <dgm:prSet/>
      <dgm:spPr>
        <a:solidFill>
          <a:schemeClr val="accent2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dirty="0" smtClean="0"/>
            <a:t>April 2015 - ATPs meet to review public comments, make revisions if needed, and approve the ATIP to submit to </a:t>
          </a:r>
          <a:r>
            <a:rPr lang="en-US" dirty="0" err="1" smtClean="0"/>
            <a:t>MnDOT</a:t>
          </a:r>
          <a:r>
            <a:rPr lang="en-US" dirty="0" smtClean="0"/>
            <a:t> Central Office</a:t>
          </a:r>
          <a:endParaRPr lang="en-US" dirty="0"/>
        </a:p>
      </dgm:t>
    </dgm:pt>
    <dgm:pt modelId="{A1D527C3-8761-4843-A911-932E732C7B17}" type="parTrans" cxnId="{685E759F-CDF9-4041-8069-8E69AE343F93}">
      <dgm:prSet/>
      <dgm:spPr/>
      <dgm:t>
        <a:bodyPr/>
        <a:lstStyle/>
        <a:p>
          <a:endParaRPr lang="en-US"/>
        </a:p>
      </dgm:t>
    </dgm:pt>
    <dgm:pt modelId="{2831CA69-A5DF-48D4-9CE6-CB4CB9AC2CED}" type="sibTrans" cxnId="{685E759F-CDF9-4041-8069-8E69AE343F93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1EB96F88-E70C-4453-BEA2-F9A2876AB568}">
      <dgm:prSet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smtClean="0"/>
            <a:t>July 2015 - STIP approval by MnDOT Commissioner</a:t>
          </a:r>
          <a:endParaRPr lang="en-US"/>
        </a:p>
      </dgm:t>
    </dgm:pt>
    <dgm:pt modelId="{42CA9E5E-DE54-416A-8D35-05C2763C623E}" type="parTrans" cxnId="{570305FB-4D97-4713-B91A-00FF4FEB754D}">
      <dgm:prSet/>
      <dgm:spPr/>
      <dgm:t>
        <a:bodyPr/>
        <a:lstStyle/>
        <a:p>
          <a:endParaRPr lang="en-US"/>
        </a:p>
      </dgm:t>
    </dgm:pt>
    <dgm:pt modelId="{4271DFDE-DD29-4589-8DD0-B6907B4686D7}" type="sibTrans" cxnId="{570305FB-4D97-4713-B91A-00FF4FEB754D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EA3FECAA-EC01-4CA5-8019-E4EF9862F9E1}">
      <dgm:prSet/>
      <dgm:spPr>
        <a:solidFill>
          <a:schemeClr val="accent3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smtClean="0"/>
            <a:t>August 2015 - STIP is submitted to the Federal Highway Administration (FHWA)</a:t>
          </a:r>
          <a:endParaRPr lang="en-US"/>
        </a:p>
      </dgm:t>
    </dgm:pt>
    <dgm:pt modelId="{334BAA78-3470-4E43-9BE0-0517AE1CFBEB}" type="parTrans" cxnId="{008BFB93-6E66-40C5-B2A9-2EC65A55781F}">
      <dgm:prSet/>
      <dgm:spPr/>
      <dgm:t>
        <a:bodyPr/>
        <a:lstStyle/>
        <a:p>
          <a:endParaRPr lang="en-US"/>
        </a:p>
      </dgm:t>
    </dgm:pt>
    <dgm:pt modelId="{F9EF2FBB-3C46-4ABA-A1A9-5D4EE1E3FA30}" type="sibTrans" cxnId="{008BFB93-6E66-40C5-B2A9-2EC65A55781F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C924FFB5-0E32-4AF3-B0F5-776887AACAFD}">
      <dgm:prSet/>
      <dgm:spPr>
        <a:solidFill>
          <a:schemeClr val="accent4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dirty="0" smtClean="0"/>
            <a:t>Fall 2015 - final 2016-2019 STIP approval by FHWA</a:t>
          </a:r>
          <a:endParaRPr lang="en-US" dirty="0"/>
        </a:p>
      </dgm:t>
    </dgm:pt>
    <dgm:pt modelId="{116E6AF1-ABFD-474C-B2EE-1A00410C2112}" type="parTrans" cxnId="{C9AA849F-E908-4DCE-90BB-23A6A6F92EC8}">
      <dgm:prSet/>
      <dgm:spPr/>
      <dgm:t>
        <a:bodyPr/>
        <a:lstStyle/>
        <a:p>
          <a:endParaRPr lang="en-US"/>
        </a:p>
      </dgm:t>
    </dgm:pt>
    <dgm:pt modelId="{6F4328A9-CAFA-4C0F-9DBD-6B59EB334CAF}" type="sibTrans" cxnId="{C9AA849F-E908-4DCE-90BB-23A6A6F92EC8}">
      <dgm:prSet/>
      <dgm:spPr/>
      <dgm:t>
        <a:bodyPr/>
        <a:lstStyle/>
        <a:p>
          <a:endParaRPr lang="en-US"/>
        </a:p>
      </dgm:t>
    </dgm:pt>
    <dgm:pt modelId="{4E51C2E5-C7C2-4DDB-B05F-9C6EBEE2AFCE}" type="pres">
      <dgm:prSet presAssocID="{5C28BA31-DD41-44A5-8A1D-F68D607C6B6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B0051F-16B2-46EE-A2A7-054428D90A66}" type="pres">
      <dgm:prSet presAssocID="{2E480C94-B238-4F76-95DB-4BFDFDDFC28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624EF7-D5F8-45BA-8A8C-D25AF34722CC}" type="pres">
      <dgm:prSet presAssocID="{2831CA69-A5DF-48D4-9CE6-CB4CB9AC2CE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96DCA7AE-267E-4C57-BF10-1A5615F60F1D}" type="pres">
      <dgm:prSet presAssocID="{2831CA69-A5DF-48D4-9CE6-CB4CB9AC2CE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D51B3ECD-6693-4E33-814F-D34C80350ACE}" type="pres">
      <dgm:prSet presAssocID="{1EB96F88-E70C-4453-BEA2-F9A2876AB56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8E1C6D-9382-4D61-9BFD-88AFC55E0F16}" type="pres">
      <dgm:prSet presAssocID="{4271DFDE-DD29-4589-8DD0-B6907B4686D7}" presName="sibTrans" presStyleLbl="sibTrans2D1" presStyleIdx="1" presStyleCnt="3"/>
      <dgm:spPr/>
      <dgm:t>
        <a:bodyPr/>
        <a:lstStyle/>
        <a:p>
          <a:endParaRPr lang="en-US"/>
        </a:p>
      </dgm:t>
    </dgm:pt>
    <dgm:pt modelId="{4A36E803-4DF6-44CD-B575-D5B9F0A3E3BF}" type="pres">
      <dgm:prSet presAssocID="{4271DFDE-DD29-4589-8DD0-B6907B4686D7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32A2C53-4275-4FE5-9B14-80B91C7B95C1}" type="pres">
      <dgm:prSet presAssocID="{EA3FECAA-EC01-4CA5-8019-E4EF9862F9E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358F49-05D7-4046-AC46-F4A703024521}" type="pres">
      <dgm:prSet presAssocID="{F9EF2FBB-3C46-4ABA-A1A9-5D4EE1E3FA3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D00B53F-E46B-4D6B-B83F-454E08E8BD11}" type="pres">
      <dgm:prSet presAssocID="{F9EF2FBB-3C46-4ABA-A1A9-5D4EE1E3FA30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D29E6CEF-98DE-40B3-884B-435591466822}" type="pres">
      <dgm:prSet presAssocID="{C924FFB5-0E32-4AF3-B0F5-776887AACAF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825246-C1CE-43AE-9DA7-0369A889F90B}" type="presOf" srcId="{1EB96F88-E70C-4453-BEA2-F9A2876AB568}" destId="{D51B3ECD-6693-4E33-814F-D34C80350ACE}" srcOrd="0" destOrd="0" presId="urn:microsoft.com/office/officeart/2005/8/layout/process1"/>
    <dgm:cxn modelId="{10BD5593-16B1-4196-BB3C-AE4A44F8F7F5}" type="presOf" srcId="{F9EF2FBB-3C46-4ABA-A1A9-5D4EE1E3FA30}" destId="{DD00B53F-E46B-4D6B-B83F-454E08E8BD11}" srcOrd="1" destOrd="0" presId="urn:microsoft.com/office/officeart/2005/8/layout/process1"/>
    <dgm:cxn modelId="{713104D2-8EEE-4E2B-A2D2-713D1FF16D78}" type="presOf" srcId="{EA3FECAA-EC01-4CA5-8019-E4EF9862F9E1}" destId="{832A2C53-4275-4FE5-9B14-80B91C7B95C1}" srcOrd="0" destOrd="0" presId="urn:microsoft.com/office/officeart/2005/8/layout/process1"/>
    <dgm:cxn modelId="{66E6DCDA-5BE5-4403-9736-49565FA6EC50}" type="presOf" srcId="{F9EF2FBB-3C46-4ABA-A1A9-5D4EE1E3FA30}" destId="{EB358F49-05D7-4046-AC46-F4A703024521}" srcOrd="0" destOrd="0" presId="urn:microsoft.com/office/officeart/2005/8/layout/process1"/>
    <dgm:cxn modelId="{4D2296C3-34B2-46EE-99CE-A458899B8307}" type="presOf" srcId="{5C28BA31-DD41-44A5-8A1D-F68D607C6B62}" destId="{4E51C2E5-C7C2-4DDB-B05F-9C6EBEE2AFCE}" srcOrd="0" destOrd="0" presId="urn:microsoft.com/office/officeart/2005/8/layout/process1"/>
    <dgm:cxn modelId="{685E759F-CDF9-4041-8069-8E69AE343F93}" srcId="{5C28BA31-DD41-44A5-8A1D-F68D607C6B62}" destId="{2E480C94-B238-4F76-95DB-4BFDFDDFC289}" srcOrd="0" destOrd="0" parTransId="{A1D527C3-8761-4843-A911-932E732C7B17}" sibTransId="{2831CA69-A5DF-48D4-9CE6-CB4CB9AC2CED}"/>
    <dgm:cxn modelId="{008BFB93-6E66-40C5-B2A9-2EC65A55781F}" srcId="{5C28BA31-DD41-44A5-8A1D-F68D607C6B62}" destId="{EA3FECAA-EC01-4CA5-8019-E4EF9862F9E1}" srcOrd="2" destOrd="0" parTransId="{334BAA78-3470-4E43-9BE0-0517AE1CFBEB}" sibTransId="{F9EF2FBB-3C46-4ABA-A1A9-5D4EE1E3FA30}"/>
    <dgm:cxn modelId="{96C1867C-E2FE-4143-A79E-52068BAEE792}" type="presOf" srcId="{4271DFDE-DD29-4589-8DD0-B6907B4686D7}" destId="{218E1C6D-9382-4D61-9BFD-88AFC55E0F16}" srcOrd="0" destOrd="0" presId="urn:microsoft.com/office/officeart/2005/8/layout/process1"/>
    <dgm:cxn modelId="{570305FB-4D97-4713-B91A-00FF4FEB754D}" srcId="{5C28BA31-DD41-44A5-8A1D-F68D607C6B62}" destId="{1EB96F88-E70C-4453-BEA2-F9A2876AB568}" srcOrd="1" destOrd="0" parTransId="{42CA9E5E-DE54-416A-8D35-05C2763C623E}" sibTransId="{4271DFDE-DD29-4589-8DD0-B6907B4686D7}"/>
    <dgm:cxn modelId="{AF9FA12B-550D-4814-9EA7-0A0D14E7A1D0}" type="presOf" srcId="{4271DFDE-DD29-4589-8DD0-B6907B4686D7}" destId="{4A36E803-4DF6-44CD-B575-D5B9F0A3E3BF}" srcOrd="1" destOrd="0" presId="urn:microsoft.com/office/officeart/2005/8/layout/process1"/>
    <dgm:cxn modelId="{F45B97A0-44C3-4062-A15D-FA9AEE6B5097}" type="presOf" srcId="{C924FFB5-0E32-4AF3-B0F5-776887AACAFD}" destId="{D29E6CEF-98DE-40B3-884B-435591466822}" srcOrd="0" destOrd="0" presId="urn:microsoft.com/office/officeart/2005/8/layout/process1"/>
    <dgm:cxn modelId="{43E5195A-C967-4848-B4BF-972862448A0D}" type="presOf" srcId="{2831CA69-A5DF-48D4-9CE6-CB4CB9AC2CED}" destId="{F4624EF7-D5F8-45BA-8A8C-D25AF34722CC}" srcOrd="0" destOrd="0" presId="urn:microsoft.com/office/officeart/2005/8/layout/process1"/>
    <dgm:cxn modelId="{F8055036-CC9F-4E6C-83A9-24BA1881BC21}" type="presOf" srcId="{2E480C94-B238-4F76-95DB-4BFDFDDFC289}" destId="{8FB0051F-16B2-46EE-A2A7-054428D90A66}" srcOrd="0" destOrd="0" presId="urn:microsoft.com/office/officeart/2005/8/layout/process1"/>
    <dgm:cxn modelId="{DEA2BC7A-D55B-4257-92D7-A6D9CFE61BF4}" type="presOf" srcId="{2831CA69-A5DF-48D4-9CE6-CB4CB9AC2CED}" destId="{96DCA7AE-267E-4C57-BF10-1A5615F60F1D}" srcOrd="1" destOrd="0" presId="urn:microsoft.com/office/officeart/2005/8/layout/process1"/>
    <dgm:cxn modelId="{C9AA849F-E908-4DCE-90BB-23A6A6F92EC8}" srcId="{5C28BA31-DD41-44A5-8A1D-F68D607C6B62}" destId="{C924FFB5-0E32-4AF3-B0F5-776887AACAFD}" srcOrd="3" destOrd="0" parTransId="{116E6AF1-ABFD-474C-B2EE-1A00410C2112}" sibTransId="{6F4328A9-CAFA-4C0F-9DBD-6B59EB334CAF}"/>
    <dgm:cxn modelId="{777C14F9-1FAD-4261-9227-7D5D9134B157}" type="presParOf" srcId="{4E51C2E5-C7C2-4DDB-B05F-9C6EBEE2AFCE}" destId="{8FB0051F-16B2-46EE-A2A7-054428D90A66}" srcOrd="0" destOrd="0" presId="urn:microsoft.com/office/officeart/2005/8/layout/process1"/>
    <dgm:cxn modelId="{28597D99-5B93-42E2-B6C0-BBF07171EAC5}" type="presParOf" srcId="{4E51C2E5-C7C2-4DDB-B05F-9C6EBEE2AFCE}" destId="{F4624EF7-D5F8-45BA-8A8C-D25AF34722CC}" srcOrd="1" destOrd="0" presId="urn:microsoft.com/office/officeart/2005/8/layout/process1"/>
    <dgm:cxn modelId="{5F378261-F9E1-483E-82C8-2829D291E82A}" type="presParOf" srcId="{F4624EF7-D5F8-45BA-8A8C-D25AF34722CC}" destId="{96DCA7AE-267E-4C57-BF10-1A5615F60F1D}" srcOrd="0" destOrd="0" presId="urn:microsoft.com/office/officeart/2005/8/layout/process1"/>
    <dgm:cxn modelId="{D61B8764-B07D-4AE7-B971-A9C5D6781851}" type="presParOf" srcId="{4E51C2E5-C7C2-4DDB-B05F-9C6EBEE2AFCE}" destId="{D51B3ECD-6693-4E33-814F-D34C80350ACE}" srcOrd="2" destOrd="0" presId="urn:microsoft.com/office/officeart/2005/8/layout/process1"/>
    <dgm:cxn modelId="{13E1AB8C-1403-4BFA-B4BF-8D09A043CDE6}" type="presParOf" srcId="{4E51C2E5-C7C2-4DDB-B05F-9C6EBEE2AFCE}" destId="{218E1C6D-9382-4D61-9BFD-88AFC55E0F16}" srcOrd="3" destOrd="0" presId="urn:microsoft.com/office/officeart/2005/8/layout/process1"/>
    <dgm:cxn modelId="{DEA07928-7912-49BD-9275-C2D66BFED36B}" type="presParOf" srcId="{218E1C6D-9382-4D61-9BFD-88AFC55E0F16}" destId="{4A36E803-4DF6-44CD-B575-D5B9F0A3E3BF}" srcOrd="0" destOrd="0" presId="urn:microsoft.com/office/officeart/2005/8/layout/process1"/>
    <dgm:cxn modelId="{0781A6B4-1B53-4B63-AF98-4FE834733FE0}" type="presParOf" srcId="{4E51C2E5-C7C2-4DDB-B05F-9C6EBEE2AFCE}" destId="{832A2C53-4275-4FE5-9B14-80B91C7B95C1}" srcOrd="4" destOrd="0" presId="urn:microsoft.com/office/officeart/2005/8/layout/process1"/>
    <dgm:cxn modelId="{4C37AB41-9267-4E78-9500-AEE475FD8C30}" type="presParOf" srcId="{4E51C2E5-C7C2-4DDB-B05F-9C6EBEE2AFCE}" destId="{EB358F49-05D7-4046-AC46-F4A703024521}" srcOrd="5" destOrd="0" presId="urn:microsoft.com/office/officeart/2005/8/layout/process1"/>
    <dgm:cxn modelId="{19C7E7BA-9918-414F-BE7A-3ECC357DD068}" type="presParOf" srcId="{EB358F49-05D7-4046-AC46-F4A703024521}" destId="{DD00B53F-E46B-4D6B-B83F-454E08E8BD11}" srcOrd="0" destOrd="0" presId="urn:microsoft.com/office/officeart/2005/8/layout/process1"/>
    <dgm:cxn modelId="{FB8EFA16-ADE9-42B9-BCC4-F98E4156B550}" type="presParOf" srcId="{4E51C2E5-C7C2-4DDB-B05F-9C6EBEE2AFCE}" destId="{D29E6CEF-98DE-40B3-884B-435591466822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82B9B8-B42E-445E-87C6-FFAD2D5A36FC}">
      <dsp:nvSpPr>
        <dsp:cNvPr id="0" name=""/>
        <dsp:cNvSpPr/>
      </dsp:nvSpPr>
      <dsp:spPr>
        <a:xfrm>
          <a:off x="314574" y="2422"/>
          <a:ext cx="3982119" cy="23892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rPr>
            <a:t>Federal Highway Administration</a:t>
          </a:r>
          <a:endParaRPr lang="en-US" sz="4800" kern="1200" dirty="0"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314574" y="2422"/>
        <a:ext cx="3982119" cy="2389271"/>
      </dsp:txXfrm>
    </dsp:sp>
    <dsp:sp modelId="{BD030458-15B0-4F85-B1EC-F1EDA91B3879}">
      <dsp:nvSpPr>
        <dsp:cNvPr id="0" name=""/>
        <dsp:cNvSpPr/>
      </dsp:nvSpPr>
      <dsp:spPr>
        <a:xfrm>
          <a:off x="4694905" y="2422"/>
          <a:ext cx="3982119" cy="2389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rPr>
            <a:t>Minnesota Department of Transportation</a:t>
          </a:r>
          <a:endParaRPr lang="en-US" sz="4800" kern="1200" dirty="0"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4694905" y="2422"/>
        <a:ext cx="3982119" cy="2389271"/>
      </dsp:txXfrm>
    </dsp:sp>
    <dsp:sp modelId="{756AE4BD-A264-472E-8137-98CC98D66EED}">
      <dsp:nvSpPr>
        <dsp:cNvPr id="0" name=""/>
        <dsp:cNvSpPr/>
      </dsp:nvSpPr>
      <dsp:spPr>
        <a:xfrm>
          <a:off x="314574" y="2789905"/>
          <a:ext cx="3982119" cy="2389271"/>
        </a:xfrm>
        <a:prstGeom prst="rect">
          <a:avLst/>
        </a:prstGeom>
        <a:solidFill>
          <a:schemeClr val="accent3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rPr>
            <a:t>Area Transportation Partnerships</a:t>
          </a:r>
          <a:endParaRPr lang="en-US" sz="4800" kern="1200" dirty="0"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314574" y="2789905"/>
        <a:ext cx="3982119" cy="2389271"/>
      </dsp:txXfrm>
    </dsp:sp>
    <dsp:sp modelId="{32F0947B-248A-440A-BD95-F3719665671A}">
      <dsp:nvSpPr>
        <dsp:cNvPr id="0" name=""/>
        <dsp:cNvSpPr/>
      </dsp:nvSpPr>
      <dsp:spPr>
        <a:xfrm>
          <a:off x="4694905" y="2789905"/>
          <a:ext cx="3982119" cy="2389271"/>
        </a:xfrm>
        <a:prstGeom prst="rect">
          <a:avLst/>
        </a:prstGeom>
        <a:solidFill>
          <a:schemeClr val="accent4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rPr>
            <a:t>Public</a:t>
          </a:r>
          <a:endParaRPr lang="en-US" sz="4800" kern="1200" dirty="0"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4694905" y="2789905"/>
        <a:ext cx="3982119" cy="23892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B0051F-16B2-46EE-A2A7-054428D90A66}">
      <dsp:nvSpPr>
        <dsp:cNvPr id="0" name=""/>
        <dsp:cNvSpPr/>
      </dsp:nvSpPr>
      <dsp:spPr>
        <a:xfrm>
          <a:off x="3583" y="1072962"/>
          <a:ext cx="1566583" cy="2349875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April 2015 - ATPs meet to review public comments, make revisions if needed, and approve the ATIP to submit to </a:t>
          </a:r>
          <a:r>
            <a:rPr lang="en-US" sz="1700" kern="1200" dirty="0" err="1" smtClean="0"/>
            <a:t>MnDOT</a:t>
          </a:r>
          <a:r>
            <a:rPr lang="en-US" sz="1700" kern="1200" dirty="0" smtClean="0"/>
            <a:t> Central Office</a:t>
          </a:r>
          <a:endParaRPr lang="en-US" sz="1700" kern="1200" dirty="0"/>
        </a:p>
      </dsp:txBody>
      <dsp:txXfrm>
        <a:off x="49467" y="1118846"/>
        <a:ext cx="1474815" cy="2258107"/>
      </dsp:txXfrm>
    </dsp:sp>
    <dsp:sp modelId="{F4624EF7-D5F8-45BA-8A8C-D25AF34722CC}">
      <dsp:nvSpPr>
        <dsp:cNvPr id="0" name=""/>
        <dsp:cNvSpPr/>
      </dsp:nvSpPr>
      <dsp:spPr>
        <a:xfrm>
          <a:off x="1726824" y="2053643"/>
          <a:ext cx="332115" cy="388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726824" y="2131345"/>
        <a:ext cx="232481" cy="233108"/>
      </dsp:txXfrm>
    </dsp:sp>
    <dsp:sp modelId="{D51B3ECD-6693-4E33-814F-D34C80350ACE}">
      <dsp:nvSpPr>
        <dsp:cNvPr id="0" name=""/>
        <dsp:cNvSpPr/>
      </dsp:nvSpPr>
      <dsp:spPr>
        <a:xfrm>
          <a:off x="2196799" y="1072962"/>
          <a:ext cx="1566583" cy="2349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July 2015 - STIP approval by MnDOT Commissioner</a:t>
          </a:r>
          <a:endParaRPr lang="en-US" sz="1700" kern="1200"/>
        </a:p>
      </dsp:txBody>
      <dsp:txXfrm>
        <a:off x="2242683" y="1118846"/>
        <a:ext cx="1474815" cy="2258107"/>
      </dsp:txXfrm>
    </dsp:sp>
    <dsp:sp modelId="{218E1C6D-9382-4D61-9BFD-88AFC55E0F16}">
      <dsp:nvSpPr>
        <dsp:cNvPr id="0" name=""/>
        <dsp:cNvSpPr/>
      </dsp:nvSpPr>
      <dsp:spPr>
        <a:xfrm>
          <a:off x="3920041" y="2053643"/>
          <a:ext cx="332115" cy="388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920041" y="2131345"/>
        <a:ext cx="232481" cy="233108"/>
      </dsp:txXfrm>
    </dsp:sp>
    <dsp:sp modelId="{832A2C53-4275-4FE5-9B14-80B91C7B95C1}">
      <dsp:nvSpPr>
        <dsp:cNvPr id="0" name=""/>
        <dsp:cNvSpPr/>
      </dsp:nvSpPr>
      <dsp:spPr>
        <a:xfrm>
          <a:off x="4390016" y="1072962"/>
          <a:ext cx="1566583" cy="2349875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August 2015 - STIP is submitted to the Federal Highway Administration (FHWA)</a:t>
          </a:r>
          <a:endParaRPr lang="en-US" sz="1700" kern="1200"/>
        </a:p>
      </dsp:txBody>
      <dsp:txXfrm>
        <a:off x="4435900" y="1118846"/>
        <a:ext cx="1474815" cy="2258107"/>
      </dsp:txXfrm>
    </dsp:sp>
    <dsp:sp modelId="{EB358F49-05D7-4046-AC46-F4A703024521}">
      <dsp:nvSpPr>
        <dsp:cNvPr id="0" name=""/>
        <dsp:cNvSpPr/>
      </dsp:nvSpPr>
      <dsp:spPr>
        <a:xfrm>
          <a:off x="6113258" y="2053643"/>
          <a:ext cx="332115" cy="388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113258" y="2131345"/>
        <a:ext cx="232481" cy="233108"/>
      </dsp:txXfrm>
    </dsp:sp>
    <dsp:sp modelId="{D29E6CEF-98DE-40B3-884B-435591466822}">
      <dsp:nvSpPr>
        <dsp:cNvPr id="0" name=""/>
        <dsp:cNvSpPr/>
      </dsp:nvSpPr>
      <dsp:spPr>
        <a:xfrm>
          <a:off x="6583233" y="1072962"/>
          <a:ext cx="1566583" cy="2349875"/>
        </a:xfrm>
        <a:prstGeom prst="roundRect">
          <a:avLst>
            <a:gd name="adj" fmla="val 10000"/>
          </a:avLst>
        </a:prstGeom>
        <a:solidFill>
          <a:schemeClr val="accent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Fall 2015 - final 2016-2019 STIP approval by FHWA</a:t>
          </a:r>
          <a:endParaRPr lang="en-US" sz="1700" kern="1200" dirty="0"/>
        </a:p>
      </dsp:txBody>
      <dsp:txXfrm>
        <a:off x="6629117" y="1118846"/>
        <a:ext cx="1474815" cy="2258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0.01087</cdr:x>
      <cdr:y>0</cdr:y>
    </cdr:from>
    <cdr:to>
      <cdr:x>0.98913</cdr:x>
      <cdr:y>0.18841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" y="0"/>
          <a:ext cx="6858000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216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en-US" sz="1400" dirty="0" smtClean="0"/>
            <a:t>$242,000,000(ATP4</a:t>
          </a:r>
          <a:r>
            <a:rPr lang="en-US" sz="1400" dirty="0"/>
            <a:t>) + </a:t>
          </a:r>
          <a:r>
            <a:rPr lang="en-US" sz="1400" dirty="0" smtClean="0"/>
            <a:t>$181,100,000(ATP8</a:t>
          </a:r>
          <a:r>
            <a:rPr lang="en-US" sz="1400" dirty="0"/>
            <a:t>) = </a:t>
          </a:r>
          <a:r>
            <a:rPr lang="en-US" sz="1400" dirty="0" smtClean="0"/>
            <a:t>$423,100,000(Total</a:t>
          </a:r>
          <a:r>
            <a:rPr lang="en-US" sz="1400" dirty="0"/>
            <a:t>)</a:t>
          </a:r>
        </a:p>
        <a:p xmlns:a="http://schemas.openxmlformats.org/drawingml/2006/main">
          <a:pPr algn="ctr" rtl="0">
            <a:defRPr sz="216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en-US" sz="2400" dirty="0"/>
            <a:t>Received = </a:t>
          </a:r>
          <a:r>
            <a:rPr lang="en-US" sz="2400" dirty="0" smtClean="0"/>
            <a:t>$53,523,790 (13</a:t>
          </a:r>
          <a:r>
            <a:rPr lang="en-US" sz="2000" dirty="0" smtClean="0"/>
            <a:t>%</a:t>
          </a:r>
          <a:r>
            <a:rPr lang="en-US" sz="2400" dirty="0" smtClean="0"/>
            <a:t> </a:t>
          </a:r>
          <a:r>
            <a:rPr lang="en-US" sz="2400" dirty="0"/>
            <a:t>of Total)</a:t>
          </a:r>
        </a:p>
        <a:p xmlns:a="http://schemas.openxmlformats.org/drawingml/2006/main">
          <a:pPr algn="ctr" rtl="0">
            <a:defRPr sz="216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en-US" sz="1400" dirty="0"/>
            <a:t>FY 2016-2019 Investments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0.01087</cdr:x>
      <cdr:y>0.01449</cdr:y>
    </cdr:from>
    <cdr:to>
      <cdr:x>0.98913</cdr:x>
      <cdr:y>0.14493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3" y="76186"/>
          <a:ext cx="6857994" cy="6858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216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en-US" sz="1400" b="1" dirty="0" smtClean="0"/>
            <a:t>$86,300,000(ATP4</a:t>
          </a:r>
          <a:r>
            <a:rPr lang="en-US" sz="1400" b="1" dirty="0"/>
            <a:t>) + </a:t>
          </a:r>
          <a:r>
            <a:rPr lang="en-US" sz="1400" b="1" dirty="0" smtClean="0"/>
            <a:t>$67,900,00(ATP8</a:t>
          </a:r>
          <a:r>
            <a:rPr lang="en-US" sz="1400" b="1" dirty="0"/>
            <a:t>) </a:t>
          </a:r>
          <a:r>
            <a:rPr lang="en-US" sz="1400" b="1" dirty="0" smtClean="0"/>
            <a:t>= $154,200,000(Total</a:t>
          </a:r>
          <a:r>
            <a:rPr lang="en-US" sz="1400" b="1" dirty="0"/>
            <a:t>)</a:t>
          </a:r>
          <a:endParaRPr lang="en-US" sz="1400" dirty="0"/>
        </a:p>
        <a:p xmlns:a="http://schemas.openxmlformats.org/drawingml/2006/main">
          <a:pPr algn="ctr" rtl="0">
            <a:defRPr sz="216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en-US" sz="2400" b="1" dirty="0"/>
            <a:t>Received = $</a:t>
          </a:r>
          <a:r>
            <a:rPr lang="en-US" sz="2400" b="1" dirty="0" smtClean="0"/>
            <a:t>13,230,755 (</a:t>
          </a:r>
          <a:r>
            <a:rPr lang="en-US" sz="2400" b="1" dirty="0"/>
            <a:t>9</a:t>
          </a:r>
          <a:r>
            <a:rPr lang="en-US" sz="2000" b="1" dirty="0" smtClean="0"/>
            <a:t>%</a:t>
          </a:r>
          <a:r>
            <a:rPr lang="en-US" sz="2400" b="1" dirty="0" smtClean="0"/>
            <a:t> </a:t>
          </a:r>
          <a:r>
            <a:rPr lang="en-US" sz="2400" b="1" dirty="0"/>
            <a:t>of Total)</a:t>
          </a:r>
          <a:endParaRPr lang="en-US" sz="2400" dirty="0"/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0.01812</cdr:x>
      <cdr:y>0.02415</cdr:y>
    </cdr:from>
    <cdr:to>
      <cdr:x>0.99638</cdr:x>
      <cdr:y>0.21256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7000" y="127000"/>
          <a:ext cx="6858000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216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en-US" sz="1400" b="1" dirty="0" smtClean="0"/>
            <a:t>$57,900,000(ATP4</a:t>
          </a:r>
          <a:r>
            <a:rPr lang="en-US" sz="1400" b="1" dirty="0"/>
            <a:t>) + </a:t>
          </a:r>
          <a:r>
            <a:rPr lang="en-US" sz="1400" b="1" dirty="0" smtClean="0"/>
            <a:t>$37,700,000(ATP8</a:t>
          </a:r>
          <a:r>
            <a:rPr lang="en-US" sz="1400" b="1" dirty="0"/>
            <a:t>) </a:t>
          </a:r>
          <a:r>
            <a:rPr lang="en-US" sz="1400" b="1" dirty="0" smtClean="0"/>
            <a:t>= $95,600,000(Total</a:t>
          </a:r>
          <a:r>
            <a:rPr lang="en-US" sz="1400" b="1" dirty="0"/>
            <a:t>)</a:t>
          </a:r>
          <a:endParaRPr lang="en-US" sz="1400" dirty="0"/>
        </a:p>
        <a:p xmlns:a="http://schemas.openxmlformats.org/drawingml/2006/main">
          <a:pPr algn="ctr" rtl="0">
            <a:defRPr sz="216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en-US" sz="2400" b="1" dirty="0">
              <a:solidFill>
                <a:schemeClr val="tx1"/>
              </a:solidFill>
            </a:rPr>
            <a:t>Received = </a:t>
          </a:r>
          <a:r>
            <a:rPr lang="en-US" sz="2400" dirty="0">
              <a:solidFill>
                <a:schemeClr val="tx1"/>
              </a:solidFill>
            </a:rPr>
            <a:t>$18,286,714 </a:t>
          </a:r>
          <a:r>
            <a:rPr lang="en-US" sz="2400" b="1" dirty="0" smtClean="0">
              <a:solidFill>
                <a:schemeClr val="tx1"/>
              </a:solidFill>
            </a:rPr>
            <a:t>(19</a:t>
          </a:r>
          <a:r>
            <a:rPr lang="en-US" sz="2000" b="1" dirty="0" smtClean="0">
              <a:solidFill>
                <a:schemeClr val="tx1"/>
              </a:solidFill>
            </a:rPr>
            <a:t>%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>
              <a:solidFill>
                <a:schemeClr val="tx1"/>
              </a:solidFill>
            </a:rPr>
            <a:t>of Total)</a:t>
          </a:r>
          <a:endParaRPr lang="en-US" sz="2400" dirty="0">
            <a:solidFill>
              <a:schemeClr val="tx1"/>
            </a:solidFill>
          </a:endParaRP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0.02174</cdr:x>
      <cdr:y>1.90194E-7</cdr:y>
    </cdr:from>
    <cdr:to>
      <cdr:x>1</cdr:x>
      <cdr:y>0.14493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1"/>
          <a:ext cx="6857994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216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en-US" sz="1400" b="1" dirty="0" smtClean="0"/>
            <a:t>$53,500,000(ATP4</a:t>
          </a:r>
          <a:r>
            <a:rPr lang="en-US" sz="1400" b="1" dirty="0"/>
            <a:t>) + </a:t>
          </a:r>
          <a:r>
            <a:rPr lang="en-US" sz="1400" b="1" dirty="0" smtClean="0"/>
            <a:t>$35,900,000(ATP8</a:t>
          </a:r>
          <a:r>
            <a:rPr lang="en-US" sz="1400" b="1" dirty="0"/>
            <a:t>) </a:t>
          </a:r>
          <a:r>
            <a:rPr lang="en-US" sz="1400" b="1" dirty="0" smtClean="0"/>
            <a:t>= $89,400,000(Total</a:t>
          </a:r>
          <a:r>
            <a:rPr lang="en-US" sz="1400" b="1" dirty="0"/>
            <a:t>)</a:t>
          </a:r>
          <a:endParaRPr lang="en-US" sz="1400" dirty="0"/>
        </a:p>
        <a:p xmlns:a="http://schemas.openxmlformats.org/drawingml/2006/main">
          <a:pPr algn="ctr" rtl="0">
            <a:defRPr sz="216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en-US" sz="2400" b="1" dirty="0">
              <a:solidFill>
                <a:schemeClr val="tx1"/>
              </a:solidFill>
            </a:rPr>
            <a:t>Received = </a:t>
          </a:r>
          <a:r>
            <a:rPr lang="en-US" sz="2400" dirty="0">
              <a:solidFill>
                <a:schemeClr val="tx1"/>
              </a:solidFill>
              <a:latin typeface="Tw Cen MT" panose="020B0602020104020603" pitchFamily="34" charset="0"/>
            </a:rPr>
            <a:t>$</a:t>
          </a:r>
          <a:r>
            <a:rPr lang="en-US" sz="2400" dirty="0" smtClean="0">
              <a:solidFill>
                <a:schemeClr val="tx1"/>
              </a:solidFill>
              <a:latin typeface="Tw Cen MT" panose="020B0602020104020603" pitchFamily="34" charset="0"/>
            </a:rPr>
            <a:t>15,749,057 </a:t>
          </a:r>
          <a:r>
            <a:rPr lang="en-US" sz="2400" b="1" dirty="0" smtClean="0">
              <a:solidFill>
                <a:schemeClr val="tx1"/>
              </a:solidFill>
            </a:rPr>
            <a:t>(18</a:t>
          </a:r>
          <a:r>
            <a:rPr lang="en-US" sz="2000" b="1" dirty="0" smtClean="0">
              <a:solidFill>
                <a:schemeClr val="tx1"/>
              </a:solidFill>
            </a:rPr>
            <a:t>%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>
              <a:solidFill>
                <a:schemeClr val="tx1"/>
              </a:solidFill>
            </a:rPr>
            <a:t>of Total)</a:t>
          </a:r>
          <a:endParaRPr lang="en-US" sz="2400" dirty="0">
            <a:solidFill>
              <a:schemeClr val="tx1"/>
            </a:solidFill>
          </a:endParaRP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0.01087</cdr:x>
      <cdr:y>0</cdr:y>
    </cdr:from>
    <cdr:to>
      <cdr:x>0.98913</cdr:x>
      <cdr:y>0.13043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3" y="0"/>
          <a:ext cx="6857994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216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en-US" sz="1400" b="1" dirty="0" smtClean="0"/>
            <a:t>$44,300,000(ATP4</a:t>
          </a:r>
          <a:r>
            <a:rPr lang="en-US" sz="1400" b="1" dirty="0"/>
            <a:t>) + </a:t>
          </a:r>
          <a:r>
            <a:rPr lang="en-US" sz="1400" b="1" dirty="0" smtClean="0"/>
            <a:t>$39,600,000(ATP8</a:t>
          </a:r>
          <a:r>
            <a:rPr lang="en-US" sz="1400" b="1" dirty="0"/>
            <a:t>) </a:t>
          </a:r>
          <a:r>
            <a:rPr lang="en-US" sz="1400" b="1" dirty="0" smtClean="0"/>
            <a:t>= $83,900,000(Total</a:t>
          </a:r>
          <a:r>
            <a:rPr lang="en-US" sz="1400" b="1" dirty="0"/>
            <a:t>)</a:t>
          </a:r>
          <a:endParaRPr lang="en-US" sz="1400" dirty="0"/>
        </a:p>
        <a:p xmlns:a="http://schemas.openxmlformats.org/drawingml/2006/main">
          <a:pPr algn="ctr" rtl="0">
            <a:defRPr sz="216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en-US" sz="2400" b="1" dirty="0">
              <a:solidFill>
                <a:schemeClr val="tx1"/>
              </a:solidFill>
            </a:rPr>
            <a:t>Received = </a:t>
          </a:r>
          <a:r>
            <a:rPr lang="en-US" sz="2400" dirty="0" smtClean="0">
              <a:solidFill>
                <a:schemeClr val="tx1"/>
              </a:solidFill>
              <a:latin typeface="Tw Cen MT" panose="020B0602020104020603" pitchFamily="34" charset="0"/>
            </a:rPr>
            <a:t>$</a:t>
          </a:r>
          <a:r>
            <a:rPr lang="en-US" sz="2400" dirty="0" smtClean="0">
              <a:solidFill>
                <a:schemeClr val="tx1"/>
              </a:solidFill>
            </a:rPr>
            <a:t>6,257,264</a:t>
          </a:r>
          <a:r>
            <a:rPr lang="en-US" sz="2400" dirty="0" smtClean="0">
              <a:solidFill>
                <a:schemeClr val="tx1"/>
              </a:solidFill>
              <a:latin typeface="Tw Cen MT" panose="020B0602020104020603" pitchFamily="34" charset="0"/>
            </a:rPr>
            <a:t> </a:t>
          </a:r>
          <a:r>
            <a:rPr lang="en-US" sz="2400" b="1" dirty="0" smtClean="0">
              <a:solidFill>
                <a:schemeClr val="tx1"/>
              </a:solidFill>
            </a:rPr>
            <a:t>(</a:t>
          </a:r>
          <a:r>
            <a:rPr lang="en-US" sz="2400" b="1" dirty="0">
              <a:solidFill>
                <a:schemeClr val="tx1"/>
              </a:solidFill>
            </a:rPr>
            <a:t>7</a:t>
          </a:r>
          <a:r>
            <a:rPr lang="en-US" sz="2000" b="1" dirty="0" smtClean="0">
              <a:solidFill>
                <a:schemeClr val="tx1"/>
              </a:solidFill>
            </a:rPr>
            <a:t>%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>
              <a:solidFill>
                <a:schemeClr val="tx1"/>
              </a:solidFill>
            </a:rPr>
            <a:t>of Total)</a:t>
          </a:r>
          <a:endParaRPr lang="en-US" sz="2400" dirty="0">
            <a:solidFill>
              <a:schemeClr val="tx1"/>
            </a:solidFill>
          </a:endParaRPr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814B1-C6D9-41C4-8F58-ECD0F7BD39FF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45109-E833-4251-8A6C-624E575C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45109-E833-4251-8A6C-624E575C7E7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59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267E027-8B52-4811-90DC-C74CFA476AE9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D574C9-952D-4ECE-8F43-A684A5EC41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E027-8B52-4811-90DC-C74CFA476AE9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574C9-952D-4ECE-8F43-A684A5EC4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267E027-8B52-4811-90DC-C74CFA476AE9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FD574C9-952D-4ECE-8F43-A684A5EC41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E027-8B52-4811-90DC-C74CFA476AE9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D574C9-952D-4ECE-8F43-A684A5EC41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E027-8B52-4811-90DC-C74CFA476AE9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FD574C9-952D-4ECE-8F43-A684A5EC411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67E027-8B52-4811-90DC-C74CFA476AE9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D574C9-952D-4ECE-8F43-A684A5EC411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67E027-8B52-4811-90DC-C74CFA476AE9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D574C9-952D-4ECE-8F43-A684A5EC411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E027-8B52-4811-90DC-C74CFA476AE9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D574C9-952D-4ECE-8F43-A684A5EC4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E027-8B52-4811-90DC-C74CFA476AE9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D574C9-952D-4ECE-8F43-A684A5EC4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E027-8B52-4811-90DC-C74CFA476AE9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D574C9-952D-4ECE-8F43-A684A5EC411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267E027-8B52-4811-90DC-C74CFA476AE9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FD574C9-952D-4ECE-8F43-A684A5EC411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67E027-8B52-4811-90DC-C74CFA476AE9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D574C9-952D-4ECE-8F43-A684A5EC41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590800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Transportation Advisory committee (TAC) </a:t>
            </a:r>
            <a:r>
              <a: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PUBLIC OPEN HOUSE TRANSPORTATION MEETING</a:t>
            </a:r>
            <a:endParaRPr lang="en-US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March 31</a:t>
            </a:r>
            <a:r>
              <a:rPr lang="en-US" baseline="300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st</a:t>
            </a:r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, 2015</a:t>
            </a:r>
            <a:endParaRPr lang="en-US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52400"/>
            <a:ext cx="2458060" cy="42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13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2017 </a:t>
            </a:r>
            <a:r>
              <a:rPr lang="en-US" dirty="0"/>
              <a:t>ATIP Investments in Region 6W</a:t>
            </a:r>
          </a:p>
        </p:txBody>
      </p:sp>
      <p:pic>
        <p:nvPicPr>
          <p:cNvPr id="4" name="Picture 3" descr="S:\SHARED\RDC Info\Marketing\Logos\RDC Logo 2008\RDC logo - lo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1" y="152400"/>
            <a:ext cx="2699079" cy="33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44475813"/>
              </p:ext>
            </p:extLst>
          </p:nvPr>
        </p:nvGraphicFramePr>
        <p:xfrm>
          <a:off x="914400" y="1600200"/>
          <a:ext cx="7010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480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2018 </a:t>
            </a:r>
            <a:r>
              <a:rPr lang="en-US" dirty="0"/>
              <a:t>ATIP Investments in Region 6W</a:t>
            </a:r>
          </a:p>
        </p:txBody>
      </p:sp>
      <p:pic>
        <p:nvPicPr>
          <p:cNvPr id="4" name="Picture 3" descr="S:\SHARED\RDC Info\Marketing\Logos\RDC Logo 2008\RDC logo - lo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1" y="152400"/>
            <a:ext cx="2699079" cy="33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1916704"/>
              </p:ext>
            </p:extLst>
          </p:nvPr>
        </p:nvGraphicFramePr>
        <p:xfrm>
          <a:off x="914400" y="1600200"/>
          <a:ext cx="7010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107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2019 </a:t>
            </a:r>
            <a:r>
              <a:rPr lang="en-US" dirty="0"/>
              <a:t>ATIP Investments in Region 6W</a:t>
            </a:r>
          </a:p>
        </p:txBody>
      </p:sp>
      <p:pic>
        <p:nvPicPr>
          <p:cNvPr id="4" name="Picture 3" descr="S:\SHARED\RDC Info\Marketing\Logos\RDC Logo 2008\RDC logo - lo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1" y="152400"/>
            <a:ext cx="2699079" cy="33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2467824"/>
              </p:ext>
            </p:extLst>
          </p:nvPr>
        </p:nvGraphicFramePr>
        <p:xfrm>
          <a:off x="914400" y="1600200"/>
          <a:ext cx="7010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361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:\SHARED\RDC Info\Marketing\Logos\RDC Logo 2008\RDC logo - lo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9000"/>
                    </a14:imgEffect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93" y="133883"/>
            <a:ext cx="2699079" cy="33745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1342"/>
            <a:ext cx="8153400" cy="729340"/>
          </a:xfrm>
        </p:spPr>
        <p:txBody>
          <a:bodyPr>
            <a:noAutofit/>
          </a:bodyPr>
          <a:lstStyle/>
          <a:p>
            <a:pPr algn="ctr"/>
            <a:r>
              <a:rPr lang="en-US" sz="3500" dirty="0" smtClean="0"/>
              <a:t>Total 2016-2019 ATIP Investment in Local, State &amp; Federal Infrastructure</a:t>
            </a:r>
            <a:endParaRPr lang="en-US" sz="35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3859755"/>
              </p:ext>
            </p:extLst>
          </p:nvPr>
        </p:nvGraphicFramePr>
        <p:xfrm>
          <a:off x="304800" y="2209800"/>
          <a:ext cx="8469628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16764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$53,523,790 </a:t>
            </a:r>
            <a:r>
              <a:rPr lang="en-US" b="1" dirty="0" smtClean="0"/>
              <a:t>= Total Investment</a:t>
            </a:r>
          </a:p>
          <a:p>
            <a:pPr algn="ctr"/>
            <a:r>
              <a:rPr lang="en-US" dirty="0" smtClean="0"/>
              <a:t>$7,302,614 = </a:t>
            </a:r>
            <a:r>
              <a:rPr lang="en-US" dirty="0"/>
              <a:t>Local Investment    </a:t>
            </a:r>
            <a:r>
              <a:rPr lang="en-US" dirty="0" smtClean="0"/>
              <a:t>$46,221,176 = State/Federal Investment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43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2016-2019 ATIP Investment</a:t>
            </a:r>
            <a:endParaRPr lang="en-US" dirty="0"/>
          </a:p>
        </p:txBody>
      </p:sp>
      <p:pic>
        <p:nvPicPr>
          <p:cNvPr id="4" name="Picture 3" descr="S:\SHARED\RDC Info\Marketing\Logos\RDC Logo 2008\RDC logo - lo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1" y="152400"/>
            <a:ext cx="2699079" cy="33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213255"/>
              </p:ext>
            </p:extLst>
          </p:nvPr>
        </p:nvGraphicFramePr>
        <p:xfrm>
          <a:off x="914400" y="1600200"/>
          <a:ext cx="7086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974204" y="1600200"/>
            <a:ext cx="6857994" cy="9144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/>
              <a:t>$242,000,000(ATP4</a:t>
            </a:r>
            <a:r>
              <a:rPr lang="en-US" sz="1400" dirty="0"/>
              <a:t>) + </a:t>
            </a:r>
            <a:r>
              <a:rPr lang="en-US" sz="1400" dirty="0" smtClean="0"/>
              <a:t>$181,100,000(ATP8</a:t>
            </a:r>
            <a:r>
              <a:rPr lang="en-US" sz="1400" dirty="0"/>
              <a:t>) = </a:t>
            </a:r>
            <a:r>
              <a:rPr lang="en-US" sz="1400" dirty="0" smtClean="0"/>
              <a:t>$423,100,000(Total</a:t>
            </a:r>
            <a:r>
              <a:rPr lang="en-US" sz="1400" dirty="0"/>
              <a:t>)</a:t>
            </a:r>
          </a:p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Received = </a:t>
            </a:r>
            <a:r>
              <a:rPr lang="en-US" sz="2400" dirty="0" smtClean="0"/>
              <a:t>$</a:t>
            </a:r>
            <a:r>
              <a:rPr lang="en-US" sz="2400" b="1" dirty="0" smtClean="0"/>
              <a:t>53,523,790</a:t>
            </a:r>
            <a:r>
              <a:rPr lang="en-US" sz="2400" dirty="0" smtClean="0"/>
              <a:t> (13</a:t>
            </a:r>
            <a:r>
              <a:rPr lang="en-US" sz="2000" dirty="0" smtClean="0"/>
              <a:t>%</a:t>
            </a:r>
            <a:r>
              <a:rPr lang="en-US" sz="2400" dirty="0" smtClean="0"/>
              <a:t> </a:t>
            </a:r>
            <a:r>
              <a:rPr lang="en-US" sz="2400" dirty="0"/>
              <a:t>of Total)</a:t>
            </a:r>
          </a:p>
          <a:p>
            <a:pPr algn="ctr" rtl="0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FY 2016-2019 Investments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85694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Proposed 2016-2019 Area Transportation Improvement Plan (ATIP) for Region 6W</a:t>
            </a:r>
            <a:endParaRPr lang="en-US" dirty="0"/>
          </a:p>
        </p:txBody>
      </p:sp>
      <p:pic>
        <p:nvPicPr>
          <p:cNvPr id="4" name="Picture 3" descr="S:\SHARED\RDC Info\Marketing\Logos\RDC Logo 2008\RDC logo - lo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1" y="152400"/>
            <a:ext cx="2699079" cy="33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73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:\SHARED\RDC Info\Marketing\Logos\RDC Logo 2008\RDC logo - lo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1" y="152400"/>
            <a:ext cx="2699079" cy="33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127679"/>
              </p:ext>
            </p:extLst>
          </p:nvPr>
        </p:nvGraphicFramePr>
        <p:xfrm>
          <a:off x="78272" y="1600200"/>
          <a:ext cx="8947479" cy="22098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74145"/>
                <a:gridCol w="4098890"/>
                <a:gridCol w="782294"/>
                <a:gridCol w="814889"/>
                <a:gridCol w="684506"/>
                <a:gridCol w="771428"/>
                <a:gridCol w="1021327"/>
              </a:tblGrid>
              <a:tr h="2983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w Cen MT"/>
                        </a:rPr>
                        <a:t>Hwy</a:t>
                      </a:r>
                    </a:p>
                  </a:txBody>
                  <a:tcPr marL="7430" marR="7430" marT="7430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w Cen MT"/>
                        </a:rPr>
                        <a:t>Big Stone County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Tw Cen MT"/>
                        </a:rPr>
                        <a:t>2016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Tw Cen MT"/>
                        </a:rPr>
                        <a:t>2017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Tw Cen MT"/>
                        </a:rPr>
                        <a:t>2018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Tw Cen MT"/>
                        </a:rPr>
                        <a:t>2019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w Cen MT"/>
                        </a:rPr>
                        <a:t>Total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5745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MN 28</a:t>
                      </a:r>
                    </a:p>
                  </a:txBody>
                  <a:tcPr marL="7430" marR="7430" marT="7430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ON MN 28, FROM 630' EAST OF TH 7 TO TH 75, GRADING, BASE, BITUMINOUS MILL AND SURFACING</a:t>
                      </a:r>
                    </a:p>
                  </a:txBody>
                  <a:tcPr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$2,973,440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$2,973,440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519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CSAH 23</a:t>
                      </a:r>
                    </a:p>
                  </a:txBody>
                  <a:tcPr marL="7430" marR="7430" marT="7430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BITUNIMOUS MILL AND OVERLAY, FROM TH7 to TH12</a:t>
                      </a:r>
                    </a:p>
                  </a:txBody>
                  <a:tcPr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$700,000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$700,000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519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BB </a:t>
                      </a:r>
                    </a:p>
                  </a:txBody>
                  <a:tcPr marL="7430" marR="7430" marT="7430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PRAIRIE FIVE, PURCHASE 2 BUSES (CLASS 400) AND BUS RELATED EQUIPMENT</a:t>
                      </a:r>
                    </a:p>
                  </a:txBody>
                  <a:tcPr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$31,200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$31,200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298323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Yearly Totals:</a:t>
                      </a:r>
                    </a:p>
                  </a:txBody>
                  <a:tcPr marL="7430" marT="7430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$0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$2,973,440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$731,200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$0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$3,704,640</a:t>
                      </a:r>
                    </a:p>
                  </a:txBody>
                  <a:tcPr marL="7430" marR="7430" marT="743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2016-2019 ATIP for Region 6W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57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2016-2019 ATIP for Region 6W</a:t>
            </a:r>
            <a:endParaRPr lang="en-US" dirty="0"/>
          </a:p>
        </p:txBody>
      </p:sp>
      <p:pic>
        <p:nvPicPr>
          <p:cNvPr id="4" name="Picture 3" descr="S:\SHARED\RDC Info\Marketing\Logos\RDC Logo 2008\RDC logo - lo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1" y="152400"/>
            <a:ext cx="2699079" cy="33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635112"/>
              </p:ext>
            </p:extLst>
          </p:nvPr>
        </p:nvGraphicFramePr>
        <p:xfrm>
          <a:off x="83289" y="1600200"/>
          <a:ext cx="8984509" cy="4648203"/>
        </p:xfrm>
        <a:graphic>
          <a:graphicData uri="http://schemas.openxmlformats.org/drawingml/2006/table">
            <a:tbl>
              <a:tblPr/>
              <a:tblGrid>
                <a:gridCol w="753056"/>
                <a:gridCol w="3660389"/>
                <a:gridCol w="1024549"/>
                <a:gridCol w="945738"/>
                <a:gridCol w="866926"/>
                <a:gridCol w="866926"/>
                <a:gridCol w="866925"/>
              </a:tblGrid>
              <a:tr h="2379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Hwy</a:t>
                      </a:r>
                    </a:p>
                  </a:txBody>
                  <a:tcPr marL="6177" marR="6177" marT="6177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Chippewa County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2016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2017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2018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2019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Total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5885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CSAH 6</a:t>
                      </a:r>
                    </a:p>
                  </a:txBody>
                  <a:tcPr marL="6177" marR="6177" marT="6177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MN 7 TO MN 40, 2' SHLD. WIDENING, RUMBLE STRIPS, &amp; 6" GROUND-IN EDGE LINES (TIED TO 012-606-012)</a:t>
                      </a:r>
                    </a:p>
                  </a:txBody>
                  <a:tcPr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$600,600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$600,600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94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CSAH 6</a:t>
                      </a:r>
                    </a:p>
                  </a:txBody>
                  <a:tcPr marL="6177" marR="6177" marT="6177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MN 7 TO MN 29/40 , MILL &amp; OVERLAY (TIED TO 012-070-005)</a:t>
                      </a:r>
                    </a:p>
                  </a:txBody>
                  <a:tcPr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$2,110,000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$2,110,000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7825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PED/BIKE </a:t>
                      </a:r>
                    </a:p>
                  </a:txBody>
                  <a:tcPr marL="6177" marR="6177" marT="6177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**AC/SB** RECONSTRUCTION OF EXISTING TRAIL ON CSAH 15 FROM MN 7 TO CSAH 20 IN MONTEVIDEO (MN RIVER VALLEY SCENICBYWAY TRAIL PROJECT)  (AC PAYBACK, 1 OF 1)</a:t>
                      </a:r>
                    </a:p>
                  </a:txBody>
                  <a:tcPr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$396,000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$396,000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5885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MN 29</a:t>
                      </a:r>
                    </a:p>
                  </a:txBody>
                  <a:tcPr marL="6177" marR="6177" marT="6177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N. JCT. MN 7 TO W. JCT MN 40 (MONTEVIDEO), 1.5" OVERLAY IN RURAL AND  1.5" MILL AND 3" OVERLAY IN MONTE (AC PAYBACK, 1 OF 1)</a:t>
                      </a:r>
                    </a:p>
                  </a:txBody>
                  <a:tcPr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$539,112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$539,112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94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MN 29</a:t>
                      </a:r>
                    </a:p>
                  </a:txBody>
                  <a:tcPr marL="6177" marR="6177" marT="6177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0.2 MILES N. OF US 212, REPLACE BRIDGE #9111 OVER TC&amp;W RAILROAD</a:t>
                      </a:r>
                    </a:p>
                  </a:txBody>
                  <a:tcPr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$1,700,000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$1,700,000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94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MN 277</a:t>
                      </a:r>
                    </a:p>
                  </a:txBody>
                  <a:tcPr marL="6177" marR="6177" marT="6177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3.7 MILES S. OF MN 40, REPLACE BRIDGE #6816 - CHPT. 152 BOND FUNDS</a:t>
                      </a:r>
                    </a:p>
                  </a:txBody>
                  <a:tcPr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$770,000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$770,000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94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BB </a:t>
                      </a:r>
                    </a:p>
                  </a:txBody>
                  <a:tcPr marL="6177" marR="6177" marT="6177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PRAIRIE FIVE, PURCHASE 2 BUSES (CLASS 400) AND BUS RELATED EQUIPMENT</a:t>
                      </a:r>
                    </a:p>
                  </a:txBody>
                  <a:tcPr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$31,200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$31,200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w Cen MT"/>
                      </a:endParaRP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70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TAP</a:t>
                      </a:r>
                    </a:p>
                  </a:txBody>
                  <a:tcPr marL="6177" marR="6177" marT="6177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MONTEVIDEO'S TC&amp;W DEPOT AREA</a:t>
                      </a:r>
                    </a:p>
                  </a:txBody>
                  <a:tcPr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$103,200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$103,200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2995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TAP</a:t>
                      </a:r>
                    </a:p>
                  </a:txBody>
                  <a:tcPr marL="6177" marR="6177" marT="6177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VARIOUS COMMUNITIES IN CHIPPEWA COUNTY</a:t>
                      </a:r>
                    </a:p>
                  </a:txBody>
                  <a:tcPr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 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$554,064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$554,064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202663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Yearly Totals:</a:t>
                      </a:r>
                    </a:p>
                  </a:txBody>
                  <a:tcPr marL="6177" marT="6177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$3,645,712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$2,470,000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$31,200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$657,264</a:t>
                      </a: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$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6,804,176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w Cen MT"/>
                      </a:endParaRPr>
                    </a:p>
                  </a:txBody>
                  <a:tcPr marL="6177" marR="6177" marT="617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40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2016-2019 ATIP for Region 6W</a:t>
            </a:r>
          </a:p>
        </p:txBody>
      </p:sp>
      <p:pic>
        <p:nvPicPr>
          <p:cNvPr id="4" name="Picture 3" descr="S:\SHARED\RDC Info\Marketing\Logos\RDC Logo 2008\RDC logo - lo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1" y="152400"/>
            <a:ext cx="2699079" cy="33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930347"/>
              </p:ext>
            </p:extLst>
          </p:nvPr>
        </p:nvGraphicFramePr>
        <p:xfrm>
          <a:off x="92547" y="1600200"/>
          <a:ext cx="8975253" cy="243840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70062"/>
                <a:gridCol w="4110886"/>
                <a:gridCol w="848024"/>
                <a:gridCol w="848024"/>
                <a:gridCol w="906144"/>
                <a:gridCol w="866997"/>
                <a:gridCol w="925116"/>
              </a:tblGrid>
              <a:tr h="2294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Hwy</a:t>
                      </a:r>
                    </a:p>
                  </a:txBody>
                  <a:tcPr marL="6676" marR="6676" marT="6676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Lac qui Parle County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2016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2017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2018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2019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w Cen MT"/>
                        </a:rPr>
                        <a:t>Total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9574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US 75</a:t>
                      </a:r>
                      <a:b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</a:br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MN 68</a:t>
                      </a:r>
                    </a:p>
                  </a:txBody>
                  <a:tcPr marL="6676" marR="6676" marT="6676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US 75 - S. LIMITS OF CANBY TO YELLOW MEDICINE CSAH 3 AND MN 67 TO 0.4 MILES S. OF JCT. US 212, 4" MILL &amp; 4" OVERLAY S. OF CANBY, 1.5" MILL &amp; 1.5" OVERLAY IN CANBY C&amp;G SECTION, AND 1.5" OVERLAY FROM MN 67 TO US 212 MN 68 - STATE LINE TO CANBY, 2" OVERLAY</a:t>
                      </a:r>
                    </a:p>
                  </a:txBody>
                  <a:tcPr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$3,400,000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$3,400,000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6349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BB </a:t>
                      </a:r>
                    </a:p>
                  </a:txBody>
                  <a:tcPr marL="6676" marR="6676" marT="6676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PRAIRIE FIVE, PURCHASE 2 BUSES (CLASS 400) AND BUS RELATED EQUIPMENT</a:t>
                      </a:r>
                    </a:p>
                  </a:txBody>
                  <a:tcPr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$31,200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$31,200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87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CSAH 7</a:t>
                      </a:r>
                    </a:p>
                  </a:txBody>
                  <a:tcPr marL="6676" marR="6676" marT="6676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BRIDGE 0.7 MI NORTH OF CR 44, BRIDGE REPLACEMENT</a:t>
                      </a:r>
                    </a:p>
                  </a:txBody>
                  <a:tcPr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$548,750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$548,750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229409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Yearly Totals:</a:t>
                      </a:r>
                    </a:p>
                  </a:txBody>
                  <a:tcPr marL="6676" marT="6676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$3,400,000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$0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$579,950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$0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$3,979,950</a:t>
                      </a:r>
                    </a:p>
                  </a:txBody>
                  <a:tcPr marL="6676" marR="6676" marT="667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60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2016-2019 ATIP for Region 6W</a:t>
            </a:r>
          </a:p>
        </p:txBody>
      </p:sp>
      <p:pic>
        <p:nvPicPr>
          <p:cNvPr id="4" name="Picture 3" descr="S:\SHARED\RDC Info\Marketing\Logos\RDC Logo 2008\RDC logo - lo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1" y="152400"/>
            <a:ext cx="2699079" cy="33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590192"/>
              </p:ext>
            </p:extLst>
          </p:nvPr>
        </p:nvGraphicFramePr>
        <p:xfrm>
          <a:off x="143822" y="1524000"/>
          <a:ext cx="8814307" cy="530495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83111"/>
                <a:gridCol w="3545902"/>
                <a:gridCol w="904116"/>
                <a:gridCol w="948002"/>
                <a:gridCol w="949525"/>
                <a:gridCol w="926000"/>
                <a:gridCol w="1057651"/>
              </a:tblGrid>
              <a:tr h="2151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Hwy</a:t>
                      </a:r>
                    </a:p>
                  </a:txBody>
                  <a:tcPr marL="5847" marR="5847" marT="5847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Swift County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2016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2017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2018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2019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Total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7237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MN 59</a:t>
                      </a:r>
                    </a:p>
                  </a:txBody>
                  <a:tcPr marL="5847" marR="5847" marT="5847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ON MN 59, FROM 500' SOUTH OF TH 28 TO 100TH STREET (NORTH STEVENS COUNTY LINE) GRADING, BITUMINOUS MILL, CONCRETE OVERLAY AND BITUMINOUS SURFACING</a:t>
                      </a:r>
                    </a:p>
                  </a:txBody>
                  <a:tcPr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$3,837,043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$3,837,043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647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BB</a:t>
                      </a:r>
                    </a:p>
                  </a:txBody>
                  <a:tcPr marL="5847" marR="5847" marT="5847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CITY OF BENSON, PURCHASE BUS (CLASS 400) AND BUS RELATED EQUIPMENT</a:t>
                      </a:r>
                    </a:p>
                  </a:txBody>
                  <a:tcPr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$74,000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$78,000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$152,000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544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RR</a:t>
                      </a:r>
                    </a:p>
                  </a:txBody>
                  <a:tcPr marL="5847" marR="5847" marT="5847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BNSF RR, INSTALL GATES, .5 MILES SW OF BENSON ON US TH 12, TOWNSHIP OF SIX MILE GROVE, SWIFT COUNTY</a:t>
                      </a:r>
                    </a:p>
                  </a:txBody>
                  <a:tcPr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$275,000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$275,000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837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US 12</a:t>
                      </a:r>
                    </a:p>
                  </a:txBody>
                  <a:tcPr marL="5847" marR="5847" marT="5847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**ELLA** ON MN 29, JCT CSAH 25 (E OF BENSON) TO KERKHOVEN, MILL AND OVERLAY, ADA</a:t>
                      </a:r>
                    </a:p>
                  </a:txBody>
                  <a:tcPr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$5,248,403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$5,248,403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544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MN 29</a:t>
                      </a:r>
                    </a:p>
                  </a:txBody>
                  <a:tcPr marL="5847" marR="5847" marT="5847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**ADA** ON MN 9, MN 12, AND MN 29 IN BENSON, MILL AND OVERLAY, SIGNAL ENHANCEMENTS AND ADA</a:t>
                      </a:r>
                    </a:p>
                  </a:txBody>
                  <a:tcPr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$2,530,525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$2,530,525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647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US 59</a:t>
                      </a:r>
                    </a:p>
                  </a:txBody>
                  <a:tcPr marL="5847" marR="5847" marT="5847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ON US 59, FROM TH 119 TO TH 12, GRADING, BITUMINOUS MILL AND SURFACING</a:t>
                      </a:r>
                    </a:p>
                  </a:txBody>
                  <a:tcPr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$2,499,346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$2,499,346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837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MN 9</a:t>
                      </a:r>
                    </a:p>
                  </a:txBody>
                  <a:tcPr marL="5847" marR="5847" marT="5847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ON MN 9, REPLACE OLD BRIDGE #5964 WITH NEW BRIDGE #75004 OVER THE POMME DE TERRE RIVER</a:t>
                      </a:r>
                    </a:p>
                  </a:txBody>
                  <a:tcPr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$1,036,626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$1,036,626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647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US 12</a:t>
                      </a:r>
                    </a:p>
                  </a:txBody>
                  <a:tcPr marL="5847" marR="5847" marT="5847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**ELLA** ON US 12, FROM JCT. US 59 TO BENSON, MILL AND OVERLAY</a:t>
                      </a:r>
                    </a:p>
                  </a:txBody>
                  <a:tcPr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$5,440,881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$5,440,881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647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BB </a:t>
                      </a:r>
                    </a:p>
                  </a:txBody>
                  <a:tcPr marL="5847" marR="5847" marT="5847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PRAIRIE FIVE, PURCHASE 2 BUSES (CLASS 400) AND BUS RELATED EQUIPMENT</a:t>
                      </a:r>
                    </a:p>
                  </a:txBody>
                  <a:tcPr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$74,000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FFFFFF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$74,200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5442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MN 119</a:t>
                      </a:r>
                    </a:p>
                  </a:txBody>
                  <a:tcPr marL="5847" marR="5847" marT="5847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MN 40 TO US 12 (EXEMPT IN APPLETON), 3" MILL &amp; 3" OVERLAY (COST IS $4.4, DISTRICT 8'S SHARE IS $1.2M)</a:t>
                      </a:r>
                    </a:p>
                  </a:txBody>
                  <a:tcPr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$5,600,000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$5,600,000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231065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Yearly Totals:</a:t>
                      </a:r>
                    </a:p>
                  </a:txBody>
                  <a:tcPr marL="5847" marT="5847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3,985,043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$10,553,274</a:t>
                      </a: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6,555,507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$5,600,000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26,693,824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5847" marR="5847" marT="5847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81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Why are we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To seek public input on the development of the Area Transportation Improvement Program (ATIP)</a:t>
            </a:r>
          </a:p>
          <a:p>
            <a:pPr lvl="1"/>
            <a:r>
              <a:rPr lang="en-US" sz="2000" dirty="0"/>
              <a:t>Proposed projects for federal transportation funding from </a:t>
            </a:r>
            <a:r>
              <a:rPr lang="en-US" sz="2000" dirty="0" smtClean="0"/>
              <a:t>2016 </a:t>
            </a:r>
            <a:r>
              <a:rPr lang="en-US" sz="2000" dirty="0"/>
              <a:t>– </a:t>
            </a:r>
            <a:r>
              <a:rPr lang="en-US" sz="2000" dirty="0" smtClean="0"/>
              <a:t>2019</a:t>
            </a:r>
            <a:endParaRPr lang="en-US" sz="2000" dirty="0"/>
          </a:p>
          <a:p>
            <a:pPr lvl="2"/>
            <a:r>
              <a:rPr lang="en-US" sz="1600" dirty="0"/>
              <a:t>Roads</a:t>
            </a:r>
          </a:p>
          <a:p>
            <a:pPr lvl="2"/>
            <a:r>
              <a:rPr lang="en-US" sz="1600" dirty="0"/>
              <a:t>Bridges</a:t>
            </a:r>
          </a:p>
          <a:p>
            <a:pPr lvl="2"/>
            <a:r>
              <a:rPr lang="en-US" sz="1600" dirty="0"/>
              <a:t>Public </a:t>
            </a:r>
            <a:r>
              <a:rPr lang="en-US" sz="1600" dirty="0" smtClean="0"/>
              <a:t>Transit</a:t>
            </a:r>
          </a:p>
          <a:p>
            <a:pPr lvl="2"/>
            <a:r>
              <a:rPr lang="en-US" sz="1600" dirty="0" smtClean="0"/>
              <a:t>Rail Safety</a:t>
            </a:r>
            <a:endParaRPr lang="en-US" sz="1600" dirty="0"/>
          </a:p>
          <a:p>
            <a:pPr lvl="2"/>
            <a:r>
              <a:rPr lang="en-US" sz="1600" dirty="0"/>
              <a:t>Safety Improvements</a:t>
            </a:r>
          </a:p>
          <a:p>
            <a:pPr lvl="2"/>
            <a:r>
              <a:rPr lang="en-US" sz="1600" dirty="0"/>
              <a:t>Transportation Alternatives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737968"/>
            <a:ext cx="3486658" cy="39612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 descr="S:\SHARED\RDC Info\Marketing\Logos\RDC Logo 2008\RDC logo - lo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1" y="152400"/>
            <a:ext cx="2699079" cy="33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2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2016-2019 ATIP for Region 6W</a:t>
            </a:r>
          </a:p>
        </p:txBody>
      </p:sp>
      <p:pic>
        <p:nvPicPr>
          <p:cNvPr id="4" name="Picture 3" descr="S:\SHARED\RDC Info\Marketing\Logos\RDC Logo 2008\RDC logo - lo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1" y="152400"/>
            <a:ext cx="2699079" cy="33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824852"/>
              </p:ext>
            </p:extLst>
          </p:nvPr>
        </p:nvGraphicFramePr>
        <p:xfrm>
          <a:off x="152368" y="1600200"/>
          <a:ext cx="8835670" cy="377454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13768"/>
                <a:gridCol w="3999757"/>
                <a:gridCol w="879257"/>
                <a:gridCol w="879257"/>
                <a:gridCol w="879257"/>
                <a:gridCol w="836156"/>
                <a:gridCol w="948218"/>
              </a:tblGrid>
              <a:tr h="2156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Hwy</a:t>
                      </a:r>
                    </a:p>
                  </a:txBody>
                  <a:tcPr marL="5966" marR="5966" marT="5966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Yellow Medicine County</a:t>
                      </a:r>
                    </a:p>
                  </a:txBody>
                  <a:tcPr marL="5966"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2016</a:t>
                      </a:r>
                    </a:p>
                  </a:txBody>
                  <a:tcPr marL="5966"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2017</a:t>
                      </a:r>
                    </a:p>
                  </a:txBody>
                  <a:tcPr marL="5966"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2018</a:t>
                      </a:r>
                    </a:p>
                  </a:txBody>
                  <a:tcPr marL="5966"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2019</a:t>
                      </a:r>
                    </a:p>
                  </a:txBody>
                  <a:tcPr marL="5966"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Total</a:t>
                      </a:r>
                    </a:p>
                  </a:txBody>
                  <a:tcPr marL="5966"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795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MN 274</a:t>
                      </a:r>
                    </a:p>
                  </a:txBody>
                  <a:tcPr marR="5966" marT="5966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WOOD LAKE TO MN 23, 1.5" OVERLAY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$2,200,000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$2,200,000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2316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CR A9</a:t>
                      </a:r>
                    </a:p>
                  </a:txBody>
                  <a:tcPr marR="5966" marT="5966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0.8 MILES S. OF YELLOW MEDICINE CSAH 3, REPLACE BRIDGE 4205 (BROS FUNDED)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$2,290,000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$2,290,000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2316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BB </a:t>
                      </a:r>
                    </a:p>
                  </a:txBody>
                  <a:tcPr marR="5966" marT="5966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PRAIRIE FIVE, PURCHASE 2 BUSES (CLASS 400) AND BUS RELATED EQUIPMENT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$31,200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$31,200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263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MN 67</a:t>
                      </a:r>
                    </a:p>
                  </a:txBody>
                  <a:tcPr marR="5966" marT="5966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2.1 MILES E. OF US 75, REPLACE BRIDGE #4966 WITH A CULVERT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$1,300,000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$1,300,000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2396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MN 67</a:t>
                      </a:r>
                    </a:p>
                  </a:txBody>
                  <a:tcPr marR="5966" marT="5966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0.4 MILES W. OF 4TH AVE. IN ECHO TO JCT. MN 19, 1.5" OVERLAY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$910,000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$910,000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2795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MN 67</a:t>
                      </a:r>
                    </a:p>
                  </a:txBody>
                  <a:tcPr marR="5966" marT="5966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0.74 MILES N. OF ECHO, REPLACE BRIDGES #91176 &amp; #5641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$510,000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$510,000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2555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MN 68</a:t>
                      </a:r>
                    </a:p>
                  </a:txBody>
                  <a:tcPr marR="5966" marT="5966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OVER LAZARUS CREEK, 3.6 MILES W OF CANBY, REPLACE BRIDGE #5432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$1,700,000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$1,700,000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607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US 212</a:t>
                      </a:r>
                    </a:p>
                  </a:txBody>
                  <a:tcPr marR="5966" marT="5966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JCT MN 29 (MONTEVIDEO) TO W. END OF BRIDGE 87015 (GRANITE FALLS), 35+00.735 TO 36+00.684 RUMBLE STRIPS 36+00.684 TO 38+00.826 - 1.5" OVERLAY 38+00.944 TO 47+00.902 1.5" MILL &amp; 3" OVERLAY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$3,400,000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 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$3,400,000</a:t>
                      </a:r>
                    </a:p>
                  </a:txBody>
                  <a:tcPr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215648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Yearly Totals:</a:t>
                      </a:r>
                    </a:p>
                  </a:txBody>
                  <a:tcPr marL="5966" marT="5966" marB="0" anchor="ctr">
                    <a:lnL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$2,200,000</a:t>
                      </a:r>
                    </a:p>
                  </a:txBody>
                  <a:tcPr marL="5966"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$2,290,000</a:t>
                      </a:r>
                    </a:p>
                  </a:txBody>
                  <a:tcPr marL="5966"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$7,851,200</a:t>
                      </a:r>
                    </a:p>
                  </a:txBody>
                  <a:tcPr marL="5966"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$0</a:t>
                      </a:r>
                    </a:p>
                  </a:txBody>
                  <a:tcPr marL="5966"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$12,341,200</a:t>
                      </a:r>
                    </a:p>
                  </a:txBody>
                  <a:tcPr marL="5966" marR="5966" marT="596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73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242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Comments, Questions, or Suggestions?</a:t>
            </a:r>
            <a:endParaRPr lang="en-US" dirty="0"/>
          </a:p>
        </p:txBody>
      </p:sp>
      <p:pic>
        <p:nvPicPr>
          <p:cNvPr id="4" name="Picture 3" descr="S:\SHARED\RDC Info\Marketing\Logos\RDC Logo 2008\RDC logo - lo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1" y="152400"/>
            <a:ext cx="2699079" cy="33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29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go from here?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9131987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S:\SHARED\RDC Info\Marketing\Logos\RDC Logo 2008\RDC logo - long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1" y="152400"/>
            <a:ext cx="2699079" cy="33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21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for Attending!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	For further questions, comments, or suggestions, please contact: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Barrett Voigt</a:t>
            </a:r>
          </a:p>
          <a:p>
            <a:pPr marL="0" indent="0" algn="ctr">
              <a:buNone/>
            </a:pPr>
            <a:r>
              <a:rPr lang="en-US" dirty="0" smtClean="0"/>
              <a:t>barrett.voigt@umvrdc.org</a:t>
            </a:r>
          </a:p>
          <a:p>
            <a:pPr marL="0" indent="0" algn="ctr">
              <a:buNone/>
            </a:pPr>
            <a:r>
              <a:rPr lang="en-US" dirty="0" smtClean="0"/>
              <a:t>320-289-1981 ext. 107</a:t>
            </a:r>
          </a:p>
          <a:p>
            <a:pPr marL="0" indent="0" algn="ctr">
              <a:buNone/>
            </a:pPr>
            <a:r>
              <a:rPr lang="en-US" dirty="0" smtClean="0"/>
              <a:t>UMVRDC</a:t>
            </a:r>
          </a:p>
          <a:p>
            <a:pPr marL="0" indent="0" algn="ctr">
              <a:buNone/>
            </a:pPr>
            <a:r>
              <a:rPr lang="en-US" dirty="0" smtClean="0"/>
              <a:t>323 </a:t>
            </a:r>
            <a:r>
              <a:rPr lang="en-US" dirty="0" err="1" smtClean="0"/>
              <a:t>Schlieman</a:t>
            </a:r>
            <a:r>
              <a:rPr lang="en-US" dirty="0" smtClean="0"/>
              <a:t> Ave </a:t>
            </a:r>
          </a:p>
          <a:p>
            <a:pPr marL="0" indent="0" algn="ctr">
              <a:buNone/>
            </a:pPr>
            <a:r>
              <a:rPr lang="en-US" dirty="0" smtClean="0"/>
              <a:t>Appleton, MN 56208</a:t>
            </a:r>
            <a:endParaRPr lang="en-US" dirty="0"/>
          </a:p>
        </p:txBody>
      </p:sp>
      <p:pic>
        <p:nvPicPr>
          <p:cNvPr id="4" name="Picture 3" descr="S:\SHARED\RDC Info\Marketing\Logos\RDC Logo 2008\RDC logo - lo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1" y="152400"/>
            <a:ext cx="2699079" cy="33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78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Who makes the decisions?</a:t>
            </a:r>
            <a:endParaRPr lang="en-US" dirty="0"/>
          </a:p>
        </p:txBody>
      </p:sp>
      <p:pic>
        <p:nvPicPr>
          <p:cNvPr id="6" name="Picture 3" descr="S:\SHARED\RDC Info\Marketing\Logos\RDC Logo 2008\RDC logo - lo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1" y="152400"/>
            <a:ext cx="2699079" cy="33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3352685"/>
              </p:ext>
            </p:extLst>
          </p:nvPr>
        </p:nvGraphicFramePr>
        <p:xfrm>
          <a:off x="61180" y="1600200"/>
          <a:ext cx="8991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596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Role of the 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Meets 4 – 6 times per year to plan and priorities transportation projects for federal funding</a:t>
            </a:r>
          </a:p>
          <a:p>
            <a:pPr lvl="1"/>
            <a:r>
              <a:rPr lang="en-US" sz="2000" dirty="0"/>
              <a:t>Receives transportation improvement recommendations from cities, counties, transit providers, local elected officials, </a:t>
            </a:r>
            <a:r>
              <a:rPr lang="en-US" sz="2000" dirty="0" err="1"/>
              <a:t>MnDOT</a:t>
            </a:r>
            <a:r>
              <a:rPr lang="en-US" sz="2000" dirty="0"/>
              <a:t> and other transportation partners and compiles a list of projects within its boundaries</a:t>
            </a:r>
          </a:p>
          <a:p>
            <a:pPr lvl="1"/>
            <a:r>
              <a:rPr lang="en-US" sz="2000" dirty="0"/>
              <a:t>Sets policy for prioritizing annual federal funds</a:t>
            </a:r>
          </a:p>
          <a:p>
            <a:pPr lvl="1"/>
            <a:r>
              <a:rPr lang="en-US" sz="2000" dirty="0"/>
              <a:t>Approves and submits final list of projects for the area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3" descr="S:\SHARED\RDC Info\Marketing\Logos\RDC Logo 2008\RDC logo - lo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1" y="152400"/>
            <a:ext cx="2699079" cy="33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47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Who serves on the ATP?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82" y="1600200"/>
            <a:ext cx="3121152" cy="1219200"/>
          </a:xfrm>
        </p:spPr>
        <p:txBody>
          <a:bodyPr>
            <a:normAutofit fontScale="25000" lnSpcReduction="20000"/>
          </a:bodyPr>
          <a:lstStyle/>
          <a:p>
            <a:r>
              <a:rPr lang="en-US" sz="7600" dirty="0"/>
              <a:t>ATP 4 (Big Stone, Swift, Pope, Stevens, Douglas, Grant, Traverse, Wilkin, Ottertail, Becker, Clay and Mahnomen Counties)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21" y="2848220"/>
            <a:ext cx="3400900" cy="3982006"/>
          </a:xfrm>
          <a:prstGeom prst="rect">
            <a:avLst/>
          </a:prstGeom>
        </p:spPr>
      </p:pic>
      <p:pic>
        <p:nvPicPr>
          <p:cNvPr id="7" name="Picture 3" descr="S:\SHARED\RDC Info\Marketing\Logos\RDC Logo 2008\RDC logo - lo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1" y="152400"/>
            <a:ext cx="2699079" cy="33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996528"/>
              </p:ext>
            </p:extLst>
          </p:nvPr>
        </p:nvGraphicFramePr>
        <p:xfrm>
          <a:off x="3429000" y="1676400"/>
          <a:ext cx="5505482" cy="4987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6634"/>
                <a:gridCol w="33754"/>
                <a:gridCol w="2715094"/>
              </a:tblGrid>
              <a:tr h="231904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West Central Minnesota Area Transportation Partnership (ATP 4)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 Rounded MT Bold"/>
                      </a:endParaRPr>
                    </a:p>
                  </a:txBody>
                  <a:tcPr marL="8354" marR="8354" marT="8354" marB="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254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1" u="none" strike="noStrike" dirty="0">
                          <a:effectLst/>
                        </a:rPr>
                        <a:t>RDC 4: West Central Initiative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u="none" strike="noStrike" dirty="0">
                          <a:effectLst/>
                        </a:rPr>
                        <a:t>RDC 2: Headwaters RDC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</a:tr>
              <a:tr h="165749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John Okeson, Becker County Commissioner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Jonathan Large, Mahnomen County Engineer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</a:tr>
              <a:tr h="94893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Brian Giese, Stevens County Engineer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354" marR="8354" marT="8354" marB="0">
                    <a:noFill/>
                  </a:tcPr>
                </a:tc>
              </a:tr>
              <a:tr h="193254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Larry Haukos, Traverse County Engineer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u="none" strike="noStrike" dirty="0">
                          <a:effectLst/>
                        </a:rPr>
                        <a:t>Metropolitan planning representative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</a:tr>
              <a:tr h="362215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Neal </a:t>
                      </a:r>
                      <a:r>
                        <a:rPr lang="en-US" sz="1000" u="none" strike="noStrike" dirty="0" err="1">
                          <a:effectLst/>
                        </a:rPr>
                        <a:t>Folstad</a:t>
                      </a:r>
                      <a:r>
                        <a:rPr lang="en-US" sz="1000" u="none" strike="noStrike" dirty="0">
                          <a:effectLst/>
                        </a:rPr>
                        <a:t>, Wilkin County Commissioner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Bill Christian, Fargo-Moorhead Council of Governments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</a:tr>
              <a:tr h="193254">
                <a:tc gridSpan="3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254">
                <a:tc gridSpan="2">
                  <a:txBody>
                    <a:bodyPr/>
                    <a:lstStyle/>
                    <a:p>
                      <a:pPr algn="l" fontAlgn="t"/>
                      <a:r>
                        <a:rPr lang="sv-SE" sz="1000" b="1" u="none" strike="noStrike" dirty="0">
                          <a:effectLst/>
                        </a:rPr>
                        <a:t>RDC 6W: Upper Minnesota Valley RDC 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u="none" strike="noStrike" dirty="0" err="1">
                          <a:effectLst/>
                        </a:rPr>
                        <a:t>MnDOT</a:t>
                      </a:r>
                      <a:r>
                        <a:rPr lang="en-US" sz="1000" b="1" u="none" strike="noStrike" dirty="0">
                          <a:effectLst/>
                        </a:rPr>
                        <a:t> Representatives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</a:tr>
              <a:tr h="185939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Rusty </a:t>
                      </a:r>
                      <a:r>
                        <a:rPr lang="en-US" sz="1000" b="1" i="1" u="none" strike="noStrike" dirty="0" err="1">
                          <a:solidFill>
                            <a:schemeClr val="accent6"/>
                          </a:solidFill>
                          <a:effectLst/>
                        </a:rPr>
                        <a:t>Dimberg</a:t>
                      </a:r>
                      <a:r>
                        <a:rPr lang="en-US" sz="1000" b="1" i="1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, Big Stone County Representative</a:t>
                      </a:r>
                      <a:endParaRPr lang="en-US" sz="1000" b="1" i="1" u="none" strike="noStrike" dirty="0">
                        <a:solidFill>
                          <a:schemeClr val="accent6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Jody Martinson, District Engineer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</a:tr>
              <a:tr h="185939">
                <a:tc gridSpan="2"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Shiloh Wahl, Assistant District Engineer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</a:tr>
              <a:tr h="193254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1" u="none" strike="noStrike" dirty="0">
                          <a:effectLst/>
                        </a:rPr>
                        <a:t>State Aid City Representative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Merle Earley, State Aid Engineer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</a:tr>
              <a:tr h="185939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Dan Edwards, City of Fergus Falls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Bev </a:t>
                      </a:r>
                      <a:r>
                        <a:rPr lang="en-US" sz="1000" u="none" strike="noStrike" dirty="0" err="1">
                          <a:effectLst/>
                        </a:rPr>
                        <a:t>Herfindahl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err="1">
                          <a:effectLst/>
                        </a:rPr>
                        <a:t>MnDOT</a:t>
                      </a:r>
                      <a:r>
                        <a:rPr lang="en-US" sz="1000" u="none" strike="noStrike" dirty="0">
                          <a:effectLst/>
                        </a:rPr>
                        <a:t> Transit Manager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</a:tr>
              <a:tr h="193254">
                <a:tc>
                  <a:txBody>
                    <a:bodyPr/>
                    <a:lstStyle/>
                    <a:p>
                      <a:pPr algn="l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254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1" u="none" strike="noStrike" dirty="0">
                          <a:effectLst/>
                        </a:rPr>
                        <a:t>Tribal representative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u="none" strike="noStrike" dirty="0">
                          <a:effectLst/>
                        </a:rPr>
                        <a:t>Transit Representative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</a:tr>
              <a:tr h="185939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smtClean="0">
                          <a:effectLst/>
                        </a:rPr>
                        <a:t>E. </a:t>
                      </a:r>
                      <a:r>
                        <a:rPr lang="en-US" sz="1000" u="none" strike="noStrike" dirty="0">
                          <a:effectLst/>
                        </a:rPr>
                        <a:t>Jeff </a:t>
                      </a:r>
                      <a:r>
                        <a:rPr lang="en-US" sz="1000" u="none" strike="noStrike" dirty="0" err="1">
                          <a:effectLst/>
                        </a:rPr>
                        <a:t>Vivier</a:t>
                      </a:r>
                      <a:r>
                        <a:rPr lang="en-US" sz="1000" u="none" strike="noStrike" dirty="0">
                          <a:effectLst/>
                        </a:rPr>
                        <a:t>, White Earth Public Works Director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Beth Heinrich, City of Morris Transit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</a:tr>
              <a:tr h="185939">
                <a:tc gridSpan="3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939">
                <a:tc gridSpan="2">
                  <a:txBody>
                    <a:bodyPr/>
                    <a:lstStyle/>
                    <a:p>
                      <a:pPr algn="l" fontAlgn="t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u="none" strike="noStrike" dirty="0">
                          <a:effectLst/>
                        </a:rPr>
                        <a:t>FHWA representative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</a:tr>
              <a:tr h="18593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1" u="none" strike="noStrike" dirty="0">
                          <a:effectLst/>
                        </a:rPr>
                        <a:t>*Chair **Vice-Chair 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Kris </a:t>
                      </a:r>
                      <a:r>
                        <a:rPr lang="en-US" sz="1000" u="none" strike="noStrike" dirty="0" err="1">
                          <a:effectLst/>
                        </a:rPr>
                        <a:t>Riesenberg</a:t>
                      </a:r>
                      <a:r>
                        <a:rPr lang="en-US" sz="1000" u="none" strike="noStrike" dirty="0">
                          <a:effectLst/>
                        </a:rPr>
                        <a:t>, Technical Services Team Leader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noFill/>
                  </a:tcPr>
                </a:tc>
              </a:tr>
              <a:tr h="18593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ATP Technical Advisors  </a:t>
                      </a:r>
                      <a:endParaRPr lang="en-US" sz="1000" b="1" i="1" u="none" strike="noStrike" dirty="0">
                        <a:solidFill>
                          <a:schemeClr val="bg1"/>
                        </a:solidFill>
                        <a:effectLst/>
                        <a:latin typeface="Arial Rounded MT Bold"/>
                      </a:endParaRPr>
                    </a:p>
                  </a:txBody>
                  <a:tcPr marL="8354" marR="8354" marT="8354" marB="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000" b="1" i="1" u="none" strike="noStrike" dirty="0">
                        <a:solidFill>
                          <a:schemeClr val="bg1"/>
                        </a:solidFill>
                        <a:effectLst/>
                        <a:latin typeface="Arial Rounded MT Bold"/>
                      </a:endParaRPr>
                    </a:p>
                  </a:txBody>
                  <a:tcPr marL="8354" marR="8354" marT="8354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93254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1" u="none" strike="noStrike" dirty="0">
                          <a:effectLst/>
                        </a:rPr>
                        <a:t>West Central Initiative (RDC 4)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93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Wayne Hurley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254">
                <a:tc gridSpan="3">
                  <a:txBody>
                    <a:bodyPr/>
                    <a:lstStyle/>
                    <a:p>
                      <a:pPr algn="l" fontAlgn="t"/>
                      <a:r>
                        <a:rPr lang="sv-SE" sz="1000" b="1" u="none" strike="noStrike" dirty="0">
                          <a:effectLst/>
                        </a:rPr>
                        <a:t>Upper Minnesota Valley RDC (RDC 6W) 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93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Barrett Voigt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9382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1" u="none" strike="noStrike" dirty="0">
                          <a:effectLst/>
                        </a:rPr>
                        <a:t>Headwaters RDC (RDC 2)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93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Kurt Wayne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5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21" y="2952204"/>
            <a:ext cx="3467584" cy="39057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Who serves on the ATP?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819" y="1600200"/>
            <a:ext cx="3505200" cy="1524000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/>
              <a:t>ATP 8 (Chippewa, Lac qui Parle, Yellow Medicine, Renville, Meeker, McLeod, Kandiyohi, Redwood, Lincoln, Lyon, Murray and Pipestone Counties)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6" name="Picture 3" descr="S:\SHARED\RDC Info\Marketing\Logos\RDC Logo 2008\RDC logo - lo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1" y="152400"/>
            <a:ext cx="2699079" cy="33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756034"/>
              </p:ext>
            </p:extLst>
          </p:nvPr>
        </p:nvGraphicFramePr>
        <p:xfrm>
          <a:off x="3276600" y="1905000"/>
          <a:ext cx="5791200" cy="40444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8566"/>
                <a:gridCol w="3072634"/>
              </a:tblGrid>
              <a:tr h="210428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Southwest Area Transportation Partnership (ATP 8)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 Rounded MT Bold"/>
                      </a:endParaRPr>
                    </a:p>
                  </a:txBody>
                  <a:tcPr marL="8354" marR="8354" marT="8354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057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u="none" strike="noStrike" dirty="0">
                          <a:effectLst/>
                        </a:rPr>
                        <a:t>RDC 6E: Mid-Minnesota Development Commission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u="none" strike="noStrike" dirty="0">
                          <a:effectLst/>
                        </a:rPr>
                        <a:t>RDC 8: Southwest Regional Development Commission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7366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Sheldon </a:t>
                      </a:r>
                      <a:r>
                        <a:rPr lang="en-US" sz="1000" u="none" strike="noStrike" dirty="0" err="1">
                          <a:effectLst/>
                        </a:rPr>
                        <a:t>Nies</a:t>
                      </a:r>
                      <a:r>
                        <a:rPr lang="en-US" sz="1000" u="none" strike="noStrike" dirty="0">
                          <a:effectLst/>
                        </a:rPr>
                        <a:t>, McLeod County Commissioner </a:t>
                      </a:r>
                      <a:r>
                        <a:rPr lang="en-US" sz="1000" u="none" strike="noStrike" dirty="0" smtClean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Gerald Magnus, Murray County Commissioner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3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John Stahl, Renville County Commissioner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Bob Byrnes, City of Marshall Mayor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342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Ron Mortensen, Meeker County Engineer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Aaron </a:t>
                      </a:r>
                      <a:r>
                        <a:rPr lang="en-US" sz="1000" u="none" strike="noStrike" dirty="0" err="1">
                          <a:effectLst/>
                        </a:rPr>
                        <a:t>VanMoer</a:t>
                      </a:r>
                      <a:r>
                        <a:rPr lang="en-US" sz="1000" u="none" strike="noStrike" dirty="0">
                          <a:effectLst/>
                        </a:rPr>
                        <a:t>, Lyon County Engineer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8719">
                <a:tc gridSpan="2">
                  <a:txBody>
                    <a:bodyPr/>
                    <a:lstStyle/>
                    <a:p>
                      <a:pPr algn="ctr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358"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b="1" u="none" strike="noStrike" dirty="0">
                          <a:effectLst/>
                        </a:rPr>
                        <a:t>RDC 6W: Upper Minnesota Valley RDC 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u="none" strike="noStrike" dirty="0" err="1">
                          <a:effectLst/>
                        </a:rPr>
                        <a:t>MnDOT</a:t>
                      </a:r>
                      <a:r>
                        <a:rPr lang="en-US" sz="1000" b="1" u="none" strike="noStrike" dirty="0">
                          <a:effectLst/>
                        </a:rPr>
                        <a:t> Representatives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65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Jim </a:t>
                      </a:r>
                      <a:r>
                        <a:rPr lang="en-US" sz="1000" b="1" i="1" u="none" strike="noStrike" dirty="0" err="1">
                          <a:solidFill>
                            <a:schemeClr val="accent6"/>
                          </a:solidFill>
                          <a:effectLst/>
                        </a:rPr>
                        <a:t>Dahlvang</a:t>
                      </a:r>
                      <a:r>
                        <a:rPr lang="en-US" sz="1000" b="1" i="1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, Chippewa County Commissioner ** </a:t>
                      </a:r>
                      <a:endParaRPr lang="en-US" sz="1000" b="1" i="1" u="none" strike="noStrike" dirty="0">
                        <a:solidFill>
                          <a:schemeClr val="accent6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Jon Huseby, D8 Mn/DOT District Engineer*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Gary Johnson, Yellow Medicine County Commissioner </a:t>
                      </a:r>
                      <a:endParaRPr lang="en-US" sz="1000" b="1" i="1" u="none" strike="noStrike" dirty="0">
                        <a:solidFill>
                          <a:schemeClr val="accent6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Todd Broadwell, Assistant District Engineer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999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Andy Sander, Yellow Medicine County Engineer </a:t>
                      </a:r>
                      <a:endParaRPr lang="en-US" sz="1000" b="1" i="1" u="none" strike="noStrike" dirty="0">
                        <a:solidFill>
                          <a:schemeClr val="accent6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Susann Karnowski, Program and Project Development Mgr.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396"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358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u="none" strike="noStrike" dirty="0">
                          <a:effectLst/>
                        </a:rPr>
                        <a:t>State Aid City Representative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u="none" strike="noStrike" dirty="0">
                          <a:effectLst/>
                        </a:rPr>
                        <a:t>Transit Representative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528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Greg </a:t>
                      </a:r>
                      <a:r>
                        <a:rPr lang="en-US" sz="1000" u="none" strike="noStrike" dirty="0" err="1">
                          <a:effectLst/>
                        </a:rPr>
                        <a:t>Schwaegerl</a:t>
                      </a:r>
                      <a:r>
                        <a:rPr lang="en-US" sz="1000" u="none" strike="noStrike" dirty="0">
                          <a:effectLst/>
                        </a:rPr>
                        <a:t>, City of Montevideo Engineer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Cathleen </a:t>
                      </a:r>
                      <a:r>
                        <a:rPr lang="en-US" sz="1000" u="none" strike="noStrike" dirty="0" err="1">
                          <a:effectLst/>
                        </a:rPr>
                        <a:t>Amick</a:t>
                      </a:r>
                      <a:r>
                        <a:rPr lang="en-US" sz="1000" u="none" strike="noStrike" dirty="0">
                          <a:effectLst/>
                        </a:rPr>
                        <a:t>, Western Community Action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8719">
                <a:tc gridSpan="2"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719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1" u="none" strike="noStrike" dirty="0">
                          <a:effectLst/>
                        </a:rPr>
                        <a:t>*Chair **Vice-Chair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719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ATP Technical Advisors </a:t>
                      </a:r>
                      <a:endParaRPr lang="en-US" sz="1000" b="1" i="1" u="none" strike="noStrike" dirty="0">
                        <a:solidFill>
                          <a:schemeClr val="bg1"/>
                        </a:solidFill>
                        <a:effectLst/>
                        <a:latin typeface="Arial Rounded MT Bold"/>
                      </a:endParaRPr>
                    </a:p>
                  </a:txBody>
                  <a:tcPr marL="8354"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35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1" u="none" strike="noStrike" dirty="0">
                          <a:effectLst/>
                        </a:rPr>
                        <a:t>Southwest RDC (RDC 8)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35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Annette Fiedler 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358">
                <a:tc gridSpan="2">
                  <a:txBody>
                    <a:bodyPr/>
                    <a:lstStyle/>
                    <a:p>
                      <a:pPr algn="l" fontAlgn="t"/>
                      <a:r>
                        <a:rPr lang="sv-SE" sz="1000" b="1" u="none" strike="noStrike" dirty="0">
                          <a:effectLst/>
                        </a:rPr>
                        <a:t>Upper Minnesota Valley RDC (RDC 6W) 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35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Barrett Voigt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35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1" u="none" strike="noStrike" dirty="0">
                          <a:effectLst/>
                        </a:rPr>
                        <a:t>Mid-Minnesota Development Commission (RDC 6E)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3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Donn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Winckler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54" marR="8354" marT="8354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11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2016-2019 Area Transportation Improvement Plan (ATIP) Investments for Region 6W</a:t>
            </a:r>
            <a:endParaRPr lang="en-US" dirty="0"/>
          </a:p>
        </p:txBody>
      </p:sp>
      <p:pic>
        <p:nvPicPr>
          <p:cNvPr id="4" name="Picture 3" descr="S:\SHARED\RDC Info\Marketing\Logos\RDC Logo 2008\RDC logo - lo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1" y="152400"/>
            <a:ext cx="2699079" cy="33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26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ATIP Investments in Region 6W</a:t>
            </a:r>
            <a:endParaRPr lang="en-US" dirty="0"/>
          </a:p>
        </p:txBody>
      </p:sp>
      <p:pic>
        <p:nvPicPr>
          <p:cNvPr id="4" name="Picture 3" descr="S:\SHARED\RDC Info\Marketing\Logos\RDC Logo 2008\RDC logo - lo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1" y="152400"/>
            <a:ext cx="2699079" cy="33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3570712"/>
              </p:ext>
            </p:extLst>
          </p:nvPr>
        </p:nvGraphicFramePr>
        <p:xfrm>
          <a:off x="914400" y="1600200"/>
          <a:ext cx="7010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053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2016 </a:t>
            </a:r>
            <a:r>
              <a:rPr lang="en-US" dirty="0"/>
              <a:t>ATIP Investments in Region 6W</a:t>
            </a:r>
          </a:p>
        </p:txBody>
      </p:sp>
      <p:pic>
        <p:nvPicPr>
          <p:cNvPr id="4" name="Picture 3" descr="S:\SHARED\RDC Info\Marketing\Logos\RDC Logo 2008\RDC logo - lo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1" y="152400"/>
            <a:ext cx="2699079" cy="33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9498794"/>
              </p:ext>
            </p:extLst>
          </p:nvPr>
        </p:nvGraphicFramePr>
        <p:xfrm>
          <a:off x="914400" y="1600200"/>
          <a:ext cx="7010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664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1212</TotalTime>
  <Words>1869</Words>
  <Application>Microsoft Office PowerPoint</Application>
  <PresentationFormat>On-screen Show (4:3)</PresentationFormat>
  <Paragraphs>449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Median</vt:lpstr>
      <vt:lpstr>Transportation Advisory committee (TAC) PUBLIC OPEN HOUSE TRANSPORTATION MEETING</vt:lpstr>
      <vt:lpstr>Why are we here?</vt:lpstr>
      <vt:lpstr>Who makes the decisions?</vt:lpstr>
      <vt:lpstr>Role of the ATP</vt:lpstr>
      <vt:lpstr>Who serves on the ATP?</vt:lpstr>
      <vt:lpstr>Who serves on the ATP?</vt:lpstr>
      <vt:lpstr>2016-2019 Area Transportation Improvement Plan (ATIP) Investments for Region 6W</vt:lpstr>
      <vt:lpstr>Total ATIP Investments in Region 6W</vt:lpstr>
      <vt:lpstr>2016 ATIP Investments in Region 6W</vt:lpstr>
      <vt:lpstr>2017 ATIP Investments in Region 6W</vt:lpstr>
      <vt:lpstr>2018 ATIP Investments in Region 6W</vt:lpstr>
      <vt:lpstr>2019 ATIP Investments in Region 6W</vt:lpstr>
      <vt:lpstr>Total 2016-2019 ATIP Investment in Local, State &amp; Federal Infrastructure</vt:lpstr>
      <vt:lpstr>Total 2016-2019 ATIP Investment</vt:lpstr>
      <vt:lpstr>The Proposed 2016-2019 Area Transportation Improvement Plan (ATIP) for Region 6W</vt:lpstr>
      <vt:lpstr>2016-2019 ATIP for Region 6W</vt:lpstr>
      <vt:lpstr>2016-2019 ATIP for Region 6W</vt:lpstr>
      <vt:lpstr>2016-2019 ATIP for Region 6W</vt:lpstr>
      <vt:lpstr>2016-2019 ATIP for Region 6W</vt:lpstr>
      <vt:lpstr>2016-2019 ATIP for Region 6W</vt:lpstr>
      <vt:lpstr>Comments, Questions, or Suggestions?</vt:lpstr>
      <vt:lpstr>Where do we go from here?</vt:lpstr>
      <vt:lpstr>Thank You for Attending!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Barrett Voigt</dc:creator>
  <cp:lastModifiedBy>Barrett Voigt</cp:lastModifiedBy>
  <cp:revision>81</cp:revision>
  <dcterms:created xsi:type="dcterms:W3CDTF">2015-03-10T14:34:40Z</dcterms:created>
  <dcterms:modified xsi:type="dcterms:W3CDTF">2015-12-14T18:55:51Z</dcterms:modified>
</cp:coreProperties>
</file>