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8"/>
  </p:notesMasterIdLst>
  <p:sldIdLst>
    <p:sldId id="256" r:id="rId4"/>
    <p:sldId id="257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C30"/>
    <a:srgbClr val="939598"/>
    <a:srgbClr val="FF3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0E222E2-5608-4BEE-8B67-A80C72A7E2E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9BF6FD7-2833-44C2-B0B7-F1A70B49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D99CE-8138-4F5B-B7D6-4DD0B6B03C8F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932672-0F46-4B65-A85A-FE3C3D9AD0BE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AD9C6F-C2CF-4C31-85DC-06FC1917A8FA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63DBE-3D76-47E6-92A5-880D272EED8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D87BDD-31B2-4F69-A50B-9F91A0A158FB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5091-81FB-41DA-A66F-34E22843F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23CE-C654-47BD-A970-ECEE7A113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43EF-B913-48C8-9A09-AA0CA30CE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FF1B-9C1D-42E0-AE44-47925D6C5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34520-9898-4FC9-9602-8A7F4EA62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5657-D564-40AC-9CF9-721DF750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8E16-C1E4-4A72-9398-D32B6201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7A020-E4F9-4351-809D-5EA44ECD5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4645-7642-46DC-949E-23264F532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4950-7C33-40B8-8B44-7598DEF73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46D4-8162-4094-A21C-1FF2344F4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DB7D9840-4D97-4594-84DE-5750AB84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neer.org/45anniversary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mod_realestate_pp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09800"/>
            <a:ext cx="4267200" cy="3810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bg2"/>
                </a:solidFill>
                <a:latin typeface="Helvetica" pitchFamily="1" charset="0"/>
              </a:rPr>
              <a:t>MIRC</a:t>
            </a:r>
            <a:endParaRPr lang="en-US" sz="1000" b="1" smtClean="0">
              <a:solidFill>
                <a:srgbClr val="BBCC30"/>
              </a:solidFill>
              <a:latin typeface="Helvetica" pitchFamily="1" charset="0"/>
            </a:endParaRPr>
          </a:p>
        </p:txBody>
      </p:sp>
      <p:sp>
        <p:nvSpPr>
          <p:cNvPr id="2052" name="Text Box 19"/>
          <p:cNvSpPr txBox="1">
            <a:spLocks noChangeArrowheads="1"/>
          </p:cNvSpPr>
          <p:nvPr/>
        </p:nvSpPr>
        <p:spPr bwMode="auto">
          <a:xfrm>
            <a:off x="6308725" y="3476625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4343400" cy="685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BBCC30"/>
                </a:solidFill>
                <a:latin typeface="Helvetica" pitchFamily="1" charset="0"/>
              </a:rPr>
              <a:t>Minnesota Intelligent Rural Communities</a:t>
            </a:r>
            <a:endParaRPr lang="en-US" smtClean="0"/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533400" y="2895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sz="1200" b="1">
              <a:solidFill>
                <a:schemeClr val="bg2"/>
              </a:solidFill>
              <a:latin typeface="Helvetica" pitchFamily="1" charset="0"/>
            </a:endParaRPr>
          </a:p>
        </p:txBody>
      </p:sp>
      <p:sp>
        <p:nvSpPr>
          <p:cNvPr id="2055" name="Rectangle 23"/>
          <p:cNvSpPr>
            <a:spLocks noChangeArrowheads="1"/>
          </p:cNvSpPr>
          <p:nvPr/>
        </p:nvSpPr>
        <p:spPr bwMode="auto">
          <a:xfrm>
            <a:off x="1320800" y="59436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US" sz="1100" b="1">
              <a:solidFill>
                <a:schemeClr val="bg2"/>
              </a:solidFill>
              <a:latin typeface="Helvetica" pitchFamily="1" charset="0"/>
            </a:endParaRPr>
          </a:p>
        </p:txBody>
      </p:sp>
      <p:sp>
        <p:nvSpPr>
          <p:cNvPr id="2056" name="Text Box 24"/>
          <p:cNvSpPr txBox="1">
            <a:spLocks noChangeArrowheads="1"/>
          </p:cNvSpPr>
          <p:nvPr/>
        </p:nvSpPr>
        <p:spPr bwMode="auto">
          <a:xfrm>
            <a:off x="5486400" y="1752600"/>
            <a:ext cx="3276600" cy="4114800"/>
          </a:xfrm>
          <a:prstGeom prst="rect">
            <a:avLst/>
          </a:prstGeom>
          <a:solidFill>
            <a:srgbClr val="939598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Place Photo Here,</a:t>
            </a:r>
          </a:p>
          <a:p>
            <a:r>
              <a:rPr lang="en-US" sz="1200"/>
              <a:t>Otherwise Delete Box</a:t>
            </a:r>
            <a:endParaRPr lang="en-US"/>
          </a:p>
        </p:txBody>
      </p:sp>
      <p:pic>
        <p:nvPicPr>
          <p:cNvPr id="2057" name="Picture 12" descr="RDC logo - with st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3" descr="http://4.bp.blogspot.com/_NzP9nkh_LDM/SxSfxOI9-hI/AAAAAAAAFKw/DjeQRV3AJk0/s1600/rural+broadb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5" descr="Blandin Foundation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960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mod_realestate_pp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590800" y="381000"/>
            <a:ext cx="6383338" cy="6858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rgbClr val="BBCC30"/>
                </a:solidFill>
              </a:rPr>
              <a:t>Dawson / Boyd Schools Multi-Collaboration Center</a:t>
            </a: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2819400" y="3886200"/>
            <a:ext cx="5791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sz="1200" b="1">
              <a:solidFill>
                <a:schemeClr val="bg2"/>
              </a:solidFill>
              <a:latin typeface="Helvetica" pitchFamily="1" charset="0"/>
            </a:endParaRPr>
          </a:p>
        </p:txBody>
      </p:sp>
      <p:sp>
        <p:nvSpPr>
          <p:cNvPr id="11269" name="TextBox 14"/>
          <p:cNvSpPr txBox="1">
            <a:spLocks noChangeArrowheads="1"/>
          </p:cNvSpPr>
          <p:nvPr/>
        </p:nvSpPr>
        <p:spPr bwMode="auto">
          <a:xfrm>
            <a:off x="152400" y="2286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A hybrid online classroom</a:t>
            </a:r>
          </a:p>
        </p:txBody>
      </p:sp>
      <p:sp>
        <p:nvSpPr>
          <p:cNvPr id="11270" name="TextBox 15"/>
          <p:cNvSpPr txBox="1">
            <a:spLocks noChangeArrowheads="1"/>
          </p:cNvSpPr>
          <p:nvPr/>
        </p:nvSpPr>
        <p:spPr bwMode="auto">
          <a:xfrm>
            <a:off x="152400" y="1219200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Teacher / Community Training Academy</a:t>
            </a:r>
          </a:p>
        </p:txBody>
      </p:sp>
      <p:sp>
        <p:nvSpPr>
          <p:cNvPr id="11271" name="TextBox 16"/>
          <p:cNvSpPr txBox="1">
            <a:spLocks noChangeArrowheads="1"/>
          </p:cNvSpPr>
          <p:nvPr/>
        </p:nvSpPr>
        <p:spPr bwMode="auto">
          <a:xfrm>
            <a:off x="152400" y="29718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Student Tech Team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152400" y="41148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Computer Savvy Specialist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152400" y="55626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BBCC30"/>
                </a:solidFill>
              </a:rPr>
              <a:t>Raising the bar!</a:t>
            </a:r>
          </a:p>
        </p:txBody>
      </p:sp>
      <p:pic>
        <p:nvPicPr>
          <p:cNvPr id="11274" name="Content Placeholder 6" descr="102_27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0"/>
            <a:ext cx="257333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Content Placeholder 6" descr="102_27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0"/>
            <a:ext cx="2819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6" descr="http://eatoneducationalinsights.edublogs.org/files/2011/07/iPad-2bk5ky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114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:\SHARED\Internal Agency Info\Photos\MIRC\9-27-2011\DSC000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5052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 w="6350">
            <a:solidFill>
              <a:srgbClr val="BBCC30"/>
            </a:solidFill>
            <a:prstDash val="dash"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BBCC30"/>
                </a:solidFill>
              </a:rPr>
              <a:t>University of MN Extension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04800" y="20574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Helping businesses learn how to be visible on the Internet!</a:t>
            </a:r>
          </a:p>
          <a:p>
            <a:pPr algn="l">
              <a:defRPr/>
            </a:pPr>
            <a:endParaRPr lang="en-US" dirty="0">
              <a:solidFill>
                <a:schemeClr val="tx2"/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sz="2800" b="1" u="sng" dirty="0">
                <a:solidFill>
                  <a:schemeClr val="bg2"/>
                </a:solidFill>
                <a:latin typeface="Arial" pitchFamily="34" charset="0"/>
              </a:rPr>
              <a:t>Fall Line-up					Community</a:t>
            </a:r>
          </a:p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Blogging for Business 				Ortonville</a:t>
            </a:r>
            <a:br>
              <a:rPr lang="en-US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Financial Transactions On-line			Montevideo</a:t>
            </a:r>
          </a:p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Google Tools  					Granite Falls</a:t>
            </a:r>
          </a:p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Marketing Your Website				Canby</a:t>
            </a:r>
          </a:p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Roadside Advertising in a Digital Age		Clara City </a:t>
            </a:r>
          </a:p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Websites Simple to Complex 			Appleton</a:t>
            </a:r>
          </a:p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Mobile e-Marketing 					Dawson</a:t>
            </a:r>
          </a:p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Using Social Media in Business			Benson</a:t>
            </a:r>
          </a:p>
        </p:txBody>
      </p:sp>
      <p:sp>
        <p:nvSpPr>
          <p:cNvPr id="12292" name="AutoShape 2" descr="data:image/jpg;base64,/9j/4AAQSkZJRgABAQAAAQABAAD/2wCEAAkGBhISERQSExQVERQVFRQaFxQYFiQWGBcaFB0VIBscHRsjGzIqGCMjIRkdHzIgIyc1OCwsGB8zQTA2NSYrLCkBCQoKDQwOGg8PGjUkHSQvMjUqLDI1NSwxLDU1Ni0tLC4sKS41KywtKTU1NSw1KjUsNSkuKTUqLDUpLCosNS0vLP/AABEIADQAfAMBIgACEQEDEQH/xAAbAAACAgMBAAAAAAAAAAAAAAAABwUGAQMIBP/EAD8QAAIBAgMEBQkGAwkAAAAAAAECAwARBBIhBQcTMQZBUWHSFBciMkJUcYGTFSNScpGhQ4OyMzQ1c3Sxs8Hw/8QAGQEBAAMBAQAAAAAAAAAAAAAAAAECBAMF/8QAKREAAQIEBgEDBQAAAAAAAAAAAAECAwQREhMhMUFRoRQFIsEVMkJhkf/aAAwDAQACEQMRAD8AcI29Bld84KxycJzY6SXC5eXO5A+dSFVXCYeVGngMT3kxnFWQC8ZjLRtctfQjKRl53HfURh9h4lUkGR3ibDYsxBj97HJKdYbX1UmzIeq5HUKAYNFUzDdH5uLhiFPClgw4xIJ1R8JZo9L+0SUa34BUQdjT+TYhRDJxHdyv3VtPKgwu2f7wZNbWFgCOu1AMqil79l4kJhQYpWkilkDodYWDzKSUcNeIKLNG2voAoRqa2SbAZlQtA5P2lKWuD/YPJIb8/VIK/oOygL9RVWwuwsm0GIV+Bw0lF9UGIF4yQ17+pY5eVyTzryTbNxHHY5HMnlquJvY8lCrmS/ZlzJk62ObvoC5SSBQSdAASfgK8P2/h+FFNxVMcxRYm5hzJ6oXtJ/6qE6H7IkgwYZxaRoEBTJlcFA1w3pHO1z61QWF2FiEECcF+DFisNLEoGqCYh5sy39ERtnHwkt1UAyKKXsexMTwIeGkkc8Xl7BWuEkzy6RSa8pEOh9kgHqtW6fYmIzq0UbZcmCjmhY2RlWxzob+vERr+JSR1CgL5RVATZMhXFKY5k4j4nKyRDOqvOGU5i/3gIsclvVDDrrUNlYoxOGgYSNh1XDcMkLDMJJiXsWvFmvHJrey+h7NiAxL0VRJtgOJcUiROplMMaSglQFkjPGYMDcdettGIPfVm6NTzNho+OrLMoyPcWzMmmcdzWzD81AVTpJvVODxL4d8KzFbEMJQAysNGAy/+sajPPkvujfVHhrbvq2Fmiixaj0ozkf8AI/qn5N/VSt2N/eYP86H+tazPe5HUqe5Ly8vFhI+3PfNRnHfgvub/AFR4Kx58l90f6o8FQ28KecidT9ocMTn+1VRhrBjbKQL25Zax0JW+HTj8O3GP2fxb64jK1/5ebLe+me1LnVpUYEvh32dqTY34r7m/1R4KDvxUc8G4/mjwUvcBtPFQYsniSRTNKFlN7MSXGYN869O8DaUsmNxCSSM6xTSrGpOiC/IdnIVXEdTU6+HBuRtuVOVLyd+A9zf6g8FY8+S+6P8AVHhrx9OJp8kqr9oZOBFoqL5JbhpmubXtzv33qE6KYmFdn4hZxeGXEwRu3XGHSS0i96sA3wvVrnVpU5Nl4Csvs7Us535L7o/1R4ayd+Ci18G4vyvKBf4ehrVS6Y4Fo8ZhITkZkw+DW5No2K3Gp/Ce3sNTHSzjS4fFs/lEISSMtBiFDxAlrAYaUWtbsA1Wlz88yfHl/b7df2pKefJfdH+qPDWV34KbkYNyBzPFBA+PoafOqLN/hMP+um/4kqdhbGKNnjACQwNFHnyLdGlLHj8bS3d6Xs1CPdyS6Wl0/Hdd12Jwb8l90f6o8FHnyX3RvqjwVVthiJdujgW4QxE3DtqLBXtbuvy7q9W1I4n2ZiMVDZUxGIwxaIfwpVz8RfykkMO5u6pvdyQsvLo5Es1puu5P+fNfdG+qPDV76M7cfF4dMQYuCJLlVL5iV6joNL9lc6bMwBnmihXnK6oO7MbE/IXPyrp7C4ZY0WNRZUUKo7AosKvCc52pmnoMGCiIxM1PH0g2UMThpoD/ABI2Udxt6J+Rsa5lIKmx0YHXtBHP9xXVZpYTbnONi55ZJuHC8rMqRi7kNqbk6LqTyBpFYrqUIkJlkJHI9chUSY2RhZpJGHYXJH6E1iFJJLKoeS3qhQXt8AOXyroDZm7fZ8FssCyEe1J94f30/arFBhlQWRVQdiiw/QVRIK7qaX+psT7G/BznB0P2jKcww2IYk+sylT8bsb1JR7rdqObmEAnmXlW5+OpvT+tWavgoZ19TibIgk03UbUYWaVACLWM7EW7LWt8q2R7lcbaxngA52u5F/hlp0UVOE05/UI21P4Jw7k8U3rYmI6W1DNoOQ1/2rfJuZxTAK+MDBfVUh2A+ALaU3KKnCaV8+Pz0gohuRmtY4tbXvbhta/bbNzrZHuWxCgquNyq3rKEYBviA+vzps0UwmkefH56QUabkJgbjFqCOsRkH9Q9A3ITWt5WtibkcM2JHXbPrTcophNHnx+ekFx0U3TthMXHiHnWUR5rKEK6kEA3zdV6Y9FFWa1G6GeLGfFW56hRRRVjkFFFFAFFFFAFFFFAFFFFAFFFFAFFFFAFFFFAf/9k="/>
          <p:cNvSpPr>
            <a:spLocks noChangeAspect="1" noChangeArrowheads="1"/>
          </p:cNvSpPr>
          <p:nvPr/>
        </p:nvSpPr>
        <p:spPr bwMode="auto">
          <a:xfrm>
            <a:off x="84138" y="-249238"/>
            <a:ext cx="11811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3" name="Picture 4" descr="http://www.co.steele.mn.us/departments/u_of_mn_extension_steele_county_office/images/vertMrn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24130"/>
            <a:ext cx="1714500" cy="72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banthespam.com/wp-content/uploads/2011/01/The-basic-principles-for-doing-business-on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316538"/>
            <a:ext cx="15621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od_realestate_pp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4572000" cy="990600"/>
          </a:xfrm>
          <a:ln w="50800" cmpd="dbl"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BBCC30"/>
                </a:solidFill>
              </a:rPr>
              <a:t>Project Impact</a:t>
            </a:r>
            <a:endParaRPr lang="en-US" dirty="0">
              <a:solidFill>
                <a:srgbClr val="BBCC30"/>
              </a:solidFill>
            </a:endParaRPr>
          </a:p>
        </p:txBody>
      </p:sp>
      <p:pic>
        <p:nvPicPr>
          <p:cNvPr id="4" name="Picture 2" descr="\\Umvrdcfs\Public\SHARED\RDC Info\Marketing\Logos\Maps\Region 6W map_2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6477000" cy="493521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 cap="rnd">
            <a:solidFill>
              <a:schemeClr val="bg1">
                <a:alpha val="56000"/>
              </a:schemeClr>
            </a:solidFill>
          </a:ln>
          <a:effectLst>
            <a:outerShdw blurRad="9144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2514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Demonstration Project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Extension Classes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Steering </a:t>
            </a:r>
            <a:r>
              <a:rPr lang="en-US" dirty="0" smtClean="0">
                <a:solidFill>
                  <a:srgbClr val="FF0000"/>
                </a:solidFill>
              </a:rPr>
              <a:t>Committee &amp; Partners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1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Knowledge Worker Courses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971800"/>
            <a:ext cx="228600" cy="152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2860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3429000"/>
            <a:ext cx="228600" cy="152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53000" y="4191000"/>
            <a:ext cx="228600" cy="152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38800" y="4648200"/>
            <a:ext cx="228600" cy="152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0" y="4572000"/>
            <a:ext cx="381000" cy="3048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48400" y="5105400"/>
            <a:ext cx="228600" cy="152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305800" y="6172200"/>
            <a:ext cx="228600" cy="152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0" y="3657600"/>
            <a:ext cx="228600" cy="152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543800" y="28194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458200" y="45720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72400" y="52578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10400" y="45720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38800" y="46482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029200" y="41910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038600" y="29718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724400" y="57150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>
            <a:off x="4572000" y="5715000"/>
            <a:ext cx="152400" cy="228600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4267200" y="2971800"/>
            <a:ext cx="152400" cy="228600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6858000" y="4572000"/>
            <a:ext cx="152400" cy="228600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2" name="Smiley Face 31"/>
          <p:cNvSpPr/>
          <p:nvPr/>
        </p:nvSpPr>
        <p:spPr bwMode="auto">
          <a:xfrm>
            <a:off x="4038600" y="20574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3" name="Smiley Face 32"/>
          <p:cNvSpPr/>
          <p:nvPr/>
        </p:nvSpPr>
        <p:spPr bwMode="auto">
          <a:xfrm>
            <a:off x="4419600" y="28956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4" name="Smiley Face 33"/>
          <p:cNvSpPr/>
          <p:nvPr/>
        </p:nvSpPr>
        <p:spPr bwMode="auto">
          <a:xfrm>
            <a:off x="4419600" y="45720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5" name="Smiley Face 34"/>
          <p:cNvSpPr/>
          <p:nvPr/>
        </p:nvSpPr>
        <p:spPr bwMode="auto">
          <a:xfrm>
            <a:off x="4876800" y="57150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6" name="Smiley Face 35"/>
          <p:cNvSpPr/>
          <p:nvPr/>
        </p:nvSpPr>
        <p:spPr bwMode="auto">
          <a:xfrm>
            <a:off x="6019800" y="34290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7" name="Smiley Face 36"/>
          <p:cNvSpPr/>
          <p:nvPr/>
        </p:nvSpPr>
        <p:spPr bwMode="auto">
          <a:xfrm>
            <a:off x="7162800" y="46482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8" name="Smiley Face 37"/>
          <p:cNvSpPr/>
          <p:nvPr/>
        </p:nvSpPr>
        <p:spPr bwMode="auto">
          <a:xfrm>
            <a:off x="7696200" y="28956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39" name="Smiley Face 38"/>
          <p:cNvSpPr/>
          <p:nvPr/>
        </p:nvSpPr>
        <p:spPr bwMode="auto">
          <a:xfrm>
            <a:off x="6781800" y="53340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40" name="Smiley Face 39"/>
          <p:cNvSpPr/>
          <p:nvPr/>
        </p:nvSpPr>
        <p:spPr bwMode="auto">
          <a:xfrm>
            <a:off x="8610600" y="45720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41" name="Smiley Face 40"/>
          <p:cNvSpPr/>
          <p:nvPr/>
        </p:nvSpPr>
        <p:spPr bwMode="auto">
          <a:xfrm>
            <a:off x="7924800" y="52578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42" name="Smiley Face 41"/>
          <p:cNvSpPr/>
          <p:nvPr/>
        </p:nvSpPr>
        <p:spPr bwMode="auto">
          <a:xfrm>
            <a:off x="4572000" y="36576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43" name="Smiley Face 42"/>
          <p:cNvSpPr/>
          <p:nvPr/>
        </p:nvSpPr>
        <p:spPr bwMode="auto">
          <a:xfrm>
            <a:off x="7315200" y="4648200"/>
            <a:ext cx="152400" cy="15240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cxnSp>
        <p:nvCxnSpPr>
          <p:cNvPr id="45" name="Straight Connector 44"/>
          <p:cNvCxnSpPr>
            <a:endCxn id="17" idx="1"/>
          </p:cNvCxnSpPr>
          <p:nvPr/>
        </p:nvCxnSpPr>
        <p:spPr bwMode="auto">
          <a:xfrm>
            <a:off x="5829300" y="4800600"/>
            <a:ext cx="4191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mod_realestate_pp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590800" y="381000"/>
            <a:ext cx="6383338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BBCC30"/>
                </a:solidFill>
              </a:rPr>
              <a:t>Project Impact</a:t>
            </a: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2819400" y="3886200"/>
            <a:ext cx="5791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sz="1200" b="1">
              <a:solidFill>
                <a:schemeClr val="bg2"/>
              </a:solidFill>
              <a:latin typeface="Helvetica" pitchFamily="1" charset="0"/>
            </a:endParaRP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152400" y="533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Demonstration Projects</a:t>
            </a:r>
          </a:p>
        </p:txBody>
      </p:sp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152400" y="2141538"/>
            <a:ext cx="2209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Extension Classes</a:t>
            </a:r>
          </a:p>
        </p:txBody>
      </p:sp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152400" y="35052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Knowledge Worker Courses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0" y="52578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Steering Committee &amp; Engaged Individuals</a:t>
            </a:r>
          </a:p>
        </p:txBody>
      </p:sp>
      <p:pic>
        <p:nvPicPr>
          <p:cNvPr id="19" name="Picture 2" descr="\\Umvrdcfs\Public\SHARED\RDC Info\Marketing\Logos\Maps\Region 6W map_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371600"/>
            <a:ext cx="6369050" cy="533876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0" cap="rnd">
            <a:solidFill>
              <a:schemeClr val="bg1">
                <a:alpha val="56000"/>
              </a:schemeClr>
            </a:solidFill>
          </a:ln>
          <a:effectLst>
            <a:outerShdw blurRad="9144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3322" name="Rectangle 19"/>
          <p:cNvSpPr>
            <a:spLocks noChangeArrowheads="1"/>
          </p:cNvSpPr>
          <p:nvPr/>
        </p:nvSpPr>
        <p:spPr bwMode="auto">
          <a:xfrm>
            <a:off x="3733800" y="2133600"/>
            <a:ext cx="1143000" cy="3048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3" name="Rectangle 20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4" name="Rectangle 21"/>
          <p:cNvSpPr>
            <a:spLocks noChangeArrowheads="1"/>
          </p:cNvSpPr>
          <p:nvPr/>
        </p:nvSpPr>
        <p:spPr bwMode="auto">
          <a:xfrm>
            <a:off x="4572000" y="3581400"/>
            <a:ext cx="228600" cy="2286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8153400" y="6248400"/>
            <a:ext cx="228600" cy="2286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5029200" y="4191000"/>
            <a:ext cx="228600" cy="2286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4038600" y="2743200"/>
            <a:ext cx="228600" cy="2286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8" name="Rectangle 26"/>
          <p:cNvSpPr>
            <a:spLocks noChangeArrowheads="1"/>
          </p:cNvSpPr>
          <p:nvPr/>
        </p:nvSpPr>
        <p:spPr bwMode="auto">
          <a:xfrm>
            <a:off x="5562600" y="4648200"/>
            <a:ext cx="228600" cy="2286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29" name="Rectangle 27"/>
          <p:cNvSpPr>
            <a:spLocks noChangeArrowheads="1"/>
          </p:cNvSpPr>
          <p:nvPr/>
        </p:nvSpPr>
        <p:spPr bwMode="auto">
          <a:xfrm>
            <a:off x="6096000" y="5029200"/>
            <a:ext cx="228600" cy="2286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3330" name="Straight Connector 29"/>
          <p:cNvCxnSpPr>
            <a:cxnSpLocks noChangeShapeType="1"/>
            <a:stCxn id="13328" idx="3"/>
            <a:endCxn id="13329" idx="0"/>
          </p:cNvCxnSpPr>
          <p:nvPr/>
        </p:nvCxnSpPr>
        <p:spPr bwMode="auto">
          <a:xfrm>
            <a:off x="5791200" y="4762500"/>
            <a:ext cx="419100" cy="266700"/>
          </a:xfrm>
          <a:prstGeom prst="line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3331" name="Rectangle 30"/>
          <p:cNvSpPr>
            <a:spLocks noChangeArrowheads="1"/>
          </p:cNvSpPr>
          <p:nvPr/>
        </p:nvSpPr>
        <p:spPr bwMode="auto">
          <a:xfrm>
            <a:off x="5410200" y="4572000"/>
            <a:ext cx="457200" cy="381000"/>
          </a:xfrm>
          <a:prstGeom prst="rect">
            <a:avLst/>
          </a:prstGeom>
          <a:noFill/>
          <a:ln w="508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3332" name="Oval 31"/>
          <p:cNvSpPr>
            <a:spLocks noChangeArrowheads="1"/>
          </p:cNvSpPr>
          <p:nvPr/>
        </p:nvSpPr>
        <p:spPr bwMode="auto">
          <a:xfrm>
            <a:off x="4038600" y="28194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Oval 33"/>
          <p:cNvSpPr>
            <a:spLocks noChangeArrowheads="1"/>
          </p:cNvSpPr>
          <p:nvPr/>
        </p:nvSpPr>
        <p:spPr bwMode="auto">
          <a:xfrm>
            <a:off x="5715000" y="32766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Oval 34"/>
          <p:cNvSpPr>
            <a:spLocks noChangeArrowheads="1"/>
          </p:cNvSpPr>
          <p:nvPr/>
        </p:nvSpPr>
        <p:spPr bwMode="auto">
          <a:xfrm>
            <a:off x="7467600" y="26670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Oval 35"/>
          <p:cNvSpPr>
            <a:spLocks noChangeArrowheads="1"/>
          </p:cNvSpPr>
          <p:nvPr/>
        </p:nvSpPr>
        <p:spPr bwMode="auto">
          <a:xfrm>
            <a:off x="5029200" y="41910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Oval 36"/>
          <p:cNvSpPr>
            <a:spLocks noChangeArrowheads="1"/>
          </p:cNvSpPr>
          <p:nvPr/>
        </p:nvSpPr>
        <p:spPr bwMode="auto">
          <a:xfrm>
            <a:off x="5562600" y="47244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Oval 37"/>
          <p:cNvSpPr>
            <a:spLocks noChangeArrowheads="1"/>
          </p:cNvSpPr>
          <p:nvPr/>
        </p:nvSpPr>
        <p:spPr bwMode="auto">
          <a:xfrm>
            <a:off x="4648200" y="57912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Oval 38"/>
          <p:cNvSpPr>
            <a:spLocks noChangeArrowheads="1"/>
          </p:cNvSpPr>
          <p:nvPr/>
        </p:nvSpPr>
        <p:spPr bwMode="auto">
          <a:xfrm>
            <a:off x="7696200" y="53340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Oval 39"/>
          <p:cNvSpPr>
            <a:spLocks noChangeArrowheads="1"/>
          </p:cNvSpPr>
          <p:nvPr/>
        </p:nvSpPr>
        <p:spPr bwMode="auto">
          <a:xfrm>
            <a:off x="6934200" y="45720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Oval 40"/>
          <p:cNvSpPr>
            <a:spLocks noChangeArrowheads="1"/>
          </p:cNvSpPr>
          <p:nvPr/>
        </p:nvSpPr>
        <p:spPr bwMode="auto">
          <a:xfrm>
            <a:off x="8305800" y="4572000"/>
            <a:ext cx="2286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Isosceles Triangle 41"/>
          <p:cNvSpPr>
            <a:spLocks noChangeArrowheads="1"/>
          </p:cNvSpPr>
          <p:nvPr/>
        </p:nvSpPr>
        <p:spPr bwMode="auto">
          <a:xfrm>
            <a:off x="7162800" y="44958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Isosceles Triangle 42"/>
          <p:cNvSpPr>
            <a:spLocks noChangeArrowheads="1"/>
          </p:cNvSpPr>
          <p:nvPr/>
        </p:nvSpPr>
        <p:spPr bwMode="auto">
          <a:xfrm>
            <a:off x="4800600" y="56388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Isosceles Triangle 43"/>
          <p:cNvSpPr>
            <a:spLocks noChangeArrowheads="1"/>
          </p:cNvSpPr>
          <p:nvPr/>
        </p:nvSpPr>
        <p:spPr bwMode="auto">
          <a:xfrm>
            <a:off x="426720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Smiley Face 44"/>
          <p:cNvSpPr>
            <a:spLocks noChangeArrowheads="1"/>
          </p:cNvSpPr>
          <p:nvPr/>
        </p:nvSpPr>
        <p:spPr bwMode="auto">
          <a:xfrm>
            <a:off x="7924800" y="5257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Smiley Face 45"/>
          <p:cNvSpPr>
            <a:spLocks noChangeArrowheads="1"/>
          </p:cNvSpPr>
          <p:nvPr/>
        </p:nvSpPr>
        <p:spPr bwMode="auto">
          <a:xfrm>
            <a:off x="4191000" y="2514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Smiley Face 46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Smiley Face 47"/>
          <p:cNvSpPr>
            <a:spLocks noChangeArrowheads="1"/>
          </p:cNvSpPr>
          <p:nvPr/>
        </p:nvSpPr>
        <p:spPr bwMode="auto">
          <a:xfrm>
            <a:off x="4419600" y="5715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Smiley Face 48"/>
          <p:cNvSpPr>
            <a:spLocks noChangeArrowheads="1"/>
          </p:cNvSpPr>
          <p:nvPr/>
        </p:nvSpPr>
        <p:spPr bwMode="auto">
          <a:xfrm>
            <a:off x="5105400" y="4343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Smiley Face 49"/>
          <p:cNvSpPr>
            <a:spLocks noChangeArrowheads="1"/>
          </p:cNvSpPr>
          <p:nvPr/>
        </p:nvSpPr>
        <p:spPr bwMode="auto">
          <a:xfrm>
            <a:off x="60198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Smiley Face 50"/>
          <p:cNvSpPr>
            <a:spLocks noChangeArrowheads="1"/>
          </p:cNvSpPr>
          <p:nvPr/>
        </p:nvSpPr>
        <p:spPr bwMode="auto">
          <a:xfrm>
            <a:off x="6781800" y="5410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Smiley Face 51"/>
          <p:cNvSpPr>
            <a:spLocks noChangeArrowheads="1"/>
          </p:cNvSpPr>
          <p:nvPr/>
        </p:nvSpPr>
        <p:spPr bwMode="auto">
          <a:xfrm>
            <a:off x="8305800" y="4343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Smiley Face 52"/>
          <p:cNvSpPr>
            <a:spLocks noChangeArrowheads="1"/>
          </p:cNvSpPr>
          <p:nvPr/>
        </p:nvSpPr>
        <p:spPr bwMode="auto">
          <a:xfrm>
            <a:off x="7620000" y="2743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Smiley Face 53"/>
          <p:cNvSpPr>
            <a:spLocks noChangeArrowheads="1"/>
          </p:cNvSpPr>
          <p:nvPr/>
        </p:nvSpPr>
        <p:spPr bwMode="auto">
          <a:xfrm>
            <a:off x="38862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54" name="Picture 14" descr="mod_realestate_pptA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63500" cmpd="dbl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600" kern="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Project Insights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 bwMode="auto">
          <a:xfrm>
            <a:off x="0" y="27432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Best Practices</a:t>
            </a:r>
          </a:p>
          <a:p>
            <a:pPr marL="805114" lvl="1" indent="-457200" algn="l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Get the right people on board</a:t>
            </a:r>
          </a:p>
          <a:p>
            <a:pPr marL="805114" lvl="1" indent="-457200" algn="l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Be prepared to explain how a new program or opportunity can fit into existing programs</a:t>
            </a:r>
          </a:p>
          <a:p>
            <a:pPr marL="805114" lvl="1" indent="-457200" algn="l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Clearly identify expectations from steering committee and project recipients</a:t>
            </a:r>
          </a:p>
          <a:p>
            <a:pPr marL="805114" lvl="1" indent="-457200" algn="l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Leverage, Leverage, Leverage!</a:t>
            </a:r>
            <a:endParaRPr lang="en-US" sz="2800" kern="0" dirty="0">
              <a:latin typeface="+mn-lt"/>
              <a:ea typeface="+mn-ea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2800" kern="0" dirty="0">
              <a:latin typeface="+mn-lt"/>
              <a:ea typeface="+mn-ea"/>
            </a:endParaRPr>
          </a:p>
        </p:txBody>
      </p:sp>
      <p:sp>
        <p:nvSpPr>
          <p:cNvPr id="59" name="Content Placeholder 7"/>
          <p:cNvSpPr txBox="1">
            <a:spLocks/>
          </p:cNvSpPr>
          <p:nvPr/>
        </p:nvSpPr>
        <p:spPr>
          <a:xfrm>
            <a:off x="4648200" y="2667000"/>
            <a:ext cx="4343400" cy="3397250"/>
          </a:xfrm>
          <a:prstGeom prst="rect">
            <a:avLst/>
          </a:prstGeom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On-going Challenges</a:t>
            </a:r>
          </a:p>
          <a:p>
            <a:pPr marL="790562" lvl="1" indent="-457200" algn="l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Infrastructure &amp; Geography</a:t>
            </a:r>
          </a:p>
          <a:p>
            <a:pPr marL="790562" lvl="1" indent="-457200" algn="l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Knowledge Gaps</a:t>
            </a:r>
          </a:p>
          <a:p>
            <a:pPr marL="1115986" lvl="2" indent="-457200"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What does “better” broadband </a:t>
            </a:r>
            <a:r>
              <a:rPr lang="en-US" sz="1800" kern="0" dirty="0" smtClean="0">
                <a:solidFill>
                  <a:schemeClr val="bg2"/>
                </a:solidFill>
                <a:latin typeface="+mn-lt"/>
                <a:ea typeface="+mn-ea"/>
              </a:rPr>
              <a:t>mean?</a:t>
            </a:r>
            <a:endParaRPr lang="en-US" sz="1800" kern="0" dirty="0">
              <a:solidFill>
                <a:schemeClr val="bg2"/>
              </a:solidFill>
              <a:latin typeface="+mn-lt"/>
              <a:ea typeface="+mn-ea"/>
            </a:endParaRPr>
          </a:p>
          <a:p>
            <a:pPr marL="790562" lvl="1" indent="-457200" algn="l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Planning &amp; Knowing the Options </a:t>
            </a:r>
          </a:p>
          <a:p>
            <a:pPr marL="1115986" lvl="2" indent="-457200"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Business</a:t>
            </a:r>
          </a:p>
          <a:p>
            <a:pPr marL="1115986" lvl="2" indent="-457200"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Government</a:t>
            </a:r>
          </a:p>
          <a:p>
            <a:pPr marL="1115986" lvl="2" indent="-457200"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Individuals</a:t>
            </a:r>
          </a:p>
          <a:p>
            <a:pPr marL="839774" lvl="1" indent="-514350" algn="l" eaLnBrk="1" hangingPunct="1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1800" kern="0" dirty="0">
                <a:solidFill>
                  <a:schemeClr val="bg2"/>
                </a:solidFill>
                <a:latin typeface="+mn-lt"/>
                <a:ea typeface="+mn-ea"/>
              </a:rPr>
              <a:t>On-going Communication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ea typeface="+mn-ea"/>
            </a:endParaRPr>
          </a:p>
          <a:p>
            <a:pPr marL="342900" indent="-342900" algn="l" eaLnBrk="1" hangingPunct="1">
              <a:spcBef>
                <a:spcPct val="20000"/>
              </a:spcBef>
              <a:defRPr/>
            </a:pPr>
            <a:endParaRPr lang="en-US" sz="3200" kern="0" dirty="0">
              <a:latin typeface="+mn-lt"/>
              <a:ea typeface="+mn-ea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ea typeface="+mn-ea"/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ea typeface="+mn-ea"/>
            </a:endParaRPr>
          </a:p>
        </p:txBody>
      </p:sp>
      <p:pic>
        <p:nvPicPr>
          <p:cNvPr id="13358" name="Picture 4" descr="http://project-insights.com/images/j0439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95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BBCC30"/>
            </a:solidFill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BBCC30"/>
                </a:solidFill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667000"/>
            <a:ext cx="5791200" cy="2308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50000"/>
                <a:alpha val="50000"/>
              </a:schemeClr>
            </a:solidFill>
            <a:beve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Jacki Anderson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Senior Planner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jacki.anderson@umvrdc.org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www.umvrdc.org</a:t>
            </a:r>
          </a:p>
        </p:txBody>
      </p:sp>
      <p:pic>
        <p:nvPicPr>
          <p:cNvPr id="4" name="Picture 3" descr="RDC logo - square with 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5625223"/>
            <a:ext cx="1981200" cy="81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mod_realestate_pp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624138" y="228600"/>
            <a:ext cx="6383337" cy="685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BBCC30"/>
                </a:solidFill>
                <a:latin typeface="Helvetica" pitchFamily="1" charset="0"/>
              </a:rPr>
              <a:t>UMVRDC Region</a:t>
            </a:r>
            <a:endParaRPr lang="en-US" smtClean="0"/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2590800" y="3429000"/>
            <a:ext cx="638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600" b="1">
                <a:solidFill>
                  <a:schemeClr val="bg2"/>
                </a:solidFill>
                <a:latin typeface="Helvetica" pitchFamily="1" charset="0"/>
              </a:rPr>
              <a:t>Big Stone, Chippewa, Lac qui Parle, Swift &amp; Yellow Medicine</a:t>
            </a:r>
            <a:endParaRPr lang="en-US" sz="1600" b="1">
              <a:solidFill>
                <a:schemeClr val="tx2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2819400" y="3886200"/>
            <a:ext cx="6324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chemeClr val="bg2"/>
                </a:solidFill>
                <a:latin typeface="Helvetica" pitchFamily="1" charset="0"/>
              </a:rPr>
              <a:t>   Increase the number of broadband subscribers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chemeClr val="bg2"/>
                </a:solidFill>
                <a:latin typeface="Helvetica" pitchFamily="1" charset="0"/>
              </a:rPr>
              <a:t>   </a:t>
            </a:r>
            <a:r>
              <a:rPr lang="en-US" sz="1600" b="1" u="sng">
                <a:solidFill>
                  <a:schemeClr val="bg2"/>
                </a:solidFill>
                <a:latin typeface="Helvetica" pitchFamily="1" charset="0"/>
              </a:rPr>
              <a:t>Increase the culture of use of broadband-based services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chemeClr val="bg2"/>
                </a:solidFill>
                <a:latin typeface="Helvetica" pitchFamily="1" charset="0"/>
              </a:rPr>
              <a:t>   Increased efficiency and effectiveness of digital literacy      	training service delivery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chemeClr val="bg2"/>
                </a:solidFill>
                <a:latin typeface="Helvetica" pitchFamily="1" charset="0"/>
              </a:rPr>
              <a:t>   </a:t>
            </a:r>
            <a:r>
              <a:rPr lang="en-US" sz="1600" b="1" u="sng">
                <a:solidFill>
                  <a:schemeClr val="bg2"/>
                </a:solidFill>
                <a:latin typeface="Helvetica" pitchFamily="1" charset="0"/>
              </a:rPr>
              <a:t>Increased economic vitality in rural Minnesota communities</a:t>
            </a: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127000" y="2692400"/>
            <a:ext cx="223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Helvetica" pitchFamily="1" charset="0"/>
              </a:rPr>
              <a:t>• 70% of cities have populations under 500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Helvetica" pitchFamily="1" charset="0"/>
              </a:rPr>
              <a:t>• 67.5% Computer Ownership in the region</a:t>
            </a:r>
            <a:endParaRPr lang="en-US" sz="1400" b="1">
              <a:solidFill>
                <a:schemeClr val="bg1"/>
              </a:solidFill>
              <a:latin typeface="Helvetica" pitchFamily="1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Helvetica" pitchFamily="1" charset="0"/>
              </a:rPr>
              <a:t>• Compared with 74.3% in rural MN statewide</a:t>
            </a:r>
            <a:endParaRPr lang="en-US" sz="1400" b="1">
              <a:solidFill>
                <a:schemeClr val="bg1"/>
              </a:solidFill>
              <a:latin typeface="Helvetica" pitchFamily="1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Helvetica" pitchFamily="1" charset="0"/>
              </a:rPr>
              <a:t>• Broadband adoption rate in the region Is 57.6%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Helvetica" pitchFamily="1" charset="0"/>
              </a:rPr>
              <a:t>• Compared with 64% in rural MN statewide</a:t>
            </a:r>
            <a:endParaRPr lang="en-US" sz="1400" b="1">
              <a:solidFill>
                <a:schemeClr val="bg1"/>
              </a:solidFill>
              <a:latin typeface="Helvetica" pitchFamily="1" charset="0"/>
            </a:endParaRPr>
          </a:p>
        </p:txBody>
      </p:sp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330200" y="850900"/>
            <a:ext cx="1905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Helvetica" pitchFamily="1" charset="0"/>
              </a:rPr>
              <a:t>5 Counties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80" name="Rectangle 19"/>
          <p:cNvSpPr>
            <a:spLocks noChangeArrowheads="1"/>
          </p:cNvSpPr>
          <p:nvPr/>
        </p:nvSpPr>
        <p:spPr bwMode="auto">
          <a:xfrm>
            <a:off x="304800" y="1727200"/>
            <a:ext cx="1905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500" i="1" dirty="0">
                <a:solidFill>
                  <a:schemeClr val="bg1"/>
                </a:solidFill>
                <a:latin typeface="Helvetica" pitchFamily="1" charset="0"/>
              </a:rPr>
              <a:t>37 Cities</a:t>
            </a:r>
            <a:br>
              <a:rPr lang="en-US" sz="1500" i="1" dirty="0">
                <a:solidFill>
                  <a:schemeClr val="bg1"/>
                </a:solidFill>
                <a:latin typeface="Helvetica" pitchFamily="1" charset="0"/>
              </a:rPr>
            </a:br>
            <a:r>
              <a:rPr lang="en-US" sz="1500" i="1" dirty="0">
                <a:solidFill>
                  <a:schemeClr val="bg1"/>
                </a:solidFill>
                <a:latin typeface="Helvetica" pitchFamily="1" charset="0"/>
              </a:rPr>
              <a:t>94 Townships</a:t>
            </a:r>
          </a:p>
          <a:p>
            <a:pPr eaLnBrk="1" hangingPunct="1"/>
            <a:r>
              <a:rPr lang="en-US" sz="1500" i="1" dirty="0">
                <a:solidFill>
                  <a:schemeClr val="bg1"/>
                </a:solidFill>
                <a:latin typeface="Helvetica" pitchFamily="1" charset="0"/>
              </a:rPr>
              <a:t>10 School Districts</a:t>
            </a:r>
            <a:br>
              <a:rPr lang="en-US" sz="1500" i="1" dirty="0">
                <a:solidFill>
                  <a:schemeClr val="bg1"/>
                </a:solidFill>
                <a:latin typeface="Helvetica" pitchFamily="1" charset="0"/>
              </a:rPr>
            </a:br>
            <a:r>
              <a:rPr lang="en-US" sz="1500" i="1" dirty="0">
                <a:solidFill>
                  <a:schemeClr val="bg1"/>
                </a:solidFill>
                <a:latin typeface="Helvetica" pitchFamily="1" charset="0"/>
              </a:rPr>
              <a:t>1 Tribal Community</a:t>
            </a:r>
            <a:br>
              <a:rPr lang="en-US" sz="1500" i="1" dirty="0">
                <a:solidFill>
                  <a:schemeClr val="bg1"/>
                </a:solidFill>
                <a:latin typeface="Helvetica" pitchFamily="1" charset="0"/>
              </a:rPr>
            </a:b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3" name="Picture 2" descr="\\Umvrdcfs\Public\SHARED\RDC Info\Marketing\Logos\Maps\Mn w Reg 6W hilite_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81050"/>
            <a:ext cx="2135188" cy="2571750"/>
          </a:xfrm>
          <a:prstGeom prst="rect">
            <a:avLst/>
          </a:prstGeom>
          <a:noFill/>
          <a:ln w="9525" cap="rnd"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14" name="Picture 2" descr="\\Umvrdcfs\Public\SHARED\RDC Info\Marketing\Logos\Maps\Region 6W map_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066800"/>
            <a:ext cx="2863850" cy="2400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 cap="rnd">
            <a:solidFill>
              <a:schemeClr val="bg1">
                <a:alpha val="56000"/>
              </a:schemeClr>
            </a:solidFill>
          </a:ln>
          <a:effectLst>
            <a:outerShdw blurRad="914400" dist="50800" dir="5400000" algn="ctr" rotWithShape="0">
              <a:schemeClr val="bg1">
                <a:alpha val="43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solidFill>
            <a:schemeClr val="bg1">
              <a:lumMod val="85000"/>
              <a:lumOff val="15000"/>
            </a:schemeClr>
          </a:solidFill>
          <a:ln w="63500" cap="rnd">
            <a:solidFill>
              <a:schemeClr val="bg2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BBCC30"/>
                </a:solidFill>
              </a:rPr>
              <a:t>7 Projects • $90,000 • $137,000</a:t>
            </a:r>
            <a:endParaRPr lang="en-US" sz="4000" dirty="0" smtClean="0">
              <a:solidFill>
                <a:srgbClr val="BBCC3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05600" y="4038600"/>
            <a:ext cx="2201333" cy="959153"/>
          </a:xfrm>
          <a:prstGeom prst="roundRect">
            <a:avLst>
              <a:gd name="adj" fmla="val 9033"/>
            </a:avLst>
          </a:prstGeom>
          <a:solidFill>
            <a:srgbClr val="BBCC30"/>
          </a:solidFill>
          <a:ln>
            <a:solidFill>
              <a:srgbClr val="BBCC3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Johnson Memorial </a:t>
            </a:r>
          </a:p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Home Health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05600" y="2743200"/>
            <a:ext cx="2201333" cy="882953"/>
          </a:xfrm>
          <a:prstGeom prst="roundRect">
            <a:avLst>
              <a:gd name="adj" fmla="val 9033"/>
            </a:avLst>
          </a:prstGeom>
          <a:solidFill>
            <a:srgbClr val="BBCC30"/>
          </a:solidFill>
          <a:ln>
            <a:solidFill>
              <a:srgbClr val="BBCC3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Dawson Boyd Schools MCC</a:t>
            </a: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533400" y="1752600"/>
            <a:ext cx="228600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bg2"/>
                </a:solidFill>
              </a:rPr>
              <a:t>Marketing/ Advocacy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3048000" y="208147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Digital Inclusion</a:t>
            </a: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3276600" y="4344730"/>
            <a:ext cx="259080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bg2"/>
                </a:solidFill>
              </a:rPr>
              <a:t>Knowledge Workforce</a:t>
            </a: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6705600" y="208147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2"/>
                </a:solidFill>
              </a:rPr>
              <a:t>Innovation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705600" y="5410200"/>
            <a:ext cx="2201333" cy="882953"/>
          </a:xfrm>
          <a:prstGeom prst="roundRect">
            <a:avLst>
              <a:gd name="adj" fmla="val 9033"/>
            </a:avLst>
          </a:prstGeom>
          <a:solidFill>
            <a:srgbClr val="BBCC30"/>
          </a:solidFill>
          <a:ln>
            <a:solidFill>
              <a:srgbClr val="BBCC3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Big Stone County GIS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09600" y="3962400"/>
            <a:ext cx="2201333" cy="959153"/>
          </a:xfrm>
          <a:prstGeom prst="roundRect">
            <a:avLst>
              <a:gd name="adj" fmla="val 9033"/>
            </a:avLst>
          </a:prstGeom>
          <a:solidFill>
            <a:srgbClr val="BBCC30"/>
          </a:solidFill>
          <a:ln>
            <a:solidFill>
              <a:srgbClr val="BBCC3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Echo </a:t>
            </a:r>
            <a:r>
              <a:rPr lang="en-US" sz="23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&amp;</a:t>
            </a: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Bellingham</a:t>
            </a:r>
          </a:p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Who/Where?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547534" y="2743200"/>
            <a:ext cx="2201333" cy="1219200"/>
          </a:xfrm>
          <a:prstGeom prst="roundRect">
            <a:avLst>
              <a:gd name="adj" fmla="val 9033"/>
            </a:avLst>
          </a:prstGeom>
          <a:solidFill>
            <a:srgbClr val="BBCC30"/>
          </a:solidFill>
          <a:ln>
            <a:solidFill>
              <a:srgbClr val="BBCC3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endParaRPr lang="en-US" sz="200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defTabSz="914099">
              <a:lnSpc>
                <a:spcPts val="2300"/>
              </a:lnSpc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Lac qui Parle County Computer Commuter</a:t>
            </a:r>
          </a:p>
          <a:p>
            <a:pPr defTabSz="914099">
              <a:defRPr/>
            </a:pPr>
            <a:endParaRPr lang="en-US" sz="230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429000" y="5334000"/>
            <a:ext cx="2353733" cy="1295400"/>
          </a:xfrm>
          <a:prstGeom prst="roundRect">
            <a:avLst>
              <a:gd name="adj" fmla="val 9033"/>
            </a:avLst>
          </a:prstGeom>
          <a:solidFill>
            <a:srgbClr val="BBCC30"/>
          </a:solidFill>
          <a:ln>
            <a:solidFill>
              <a:srgbClr val="BBCC3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1002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Ortonville </a:t>
            </a:r>
          </a:p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EDA &amp; Schools</a:t>
            </a:r>
          </a:p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Everyone Online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09600" y="2743200"/>
            <a:ext cx="2201333" cy="882953"/>
          </a:xfrm>
          <a:prstGeom prst="roundRect">
            <a:avLst>
              <a:gd name="adj" fmla="val 9033"/>
            </a:avLst>
          </a:prstGeom>
          <a:solidFill>
            <a:srgbClr val="BBCC30"/>
          </a:solidFill>
          <a:ln>
            <a:solidFill>
              <a:srgbClr val="BBCC30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lnSpc>
                <a:spcPts val="2300"/>
              </a:lnSpc>
              <a:defRPr/>
            </a:pPr>
            <a:r>
              <a:rPr lang="en-US" sz="23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Pioneer Public TV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mod_realestate_pp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590800" y="228600"/>
            <a:ext cx="6383338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BBCC30"/>
                </a:solidFill>
                <a:latin typeface="Helvetica" pitchFamily="1" charset="0"/>
              </a:rPr>
              <a:t>Pioneer Public TV</a:t>
            </a:r>
            <a:endParaRPr lang="en-US" sz="4000" dirty="0" smtClean="0"/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2819400" y="3886200"/>
            <a:ext cx="5791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sz="1200" b="1">
              <a:solidFill>
                <a:schemeClr val="bg2"/>
              </a:solidFill>
              <a:latin typeface="Helvetica" pitchFamily="1" charset="0"/>
            </a:endParaRPr>
          </a:p>
        </p:txBody>
      </p:sp>
      <p:pic>
        <p:nvPicPr>
          <p:cNvPr id="5125" name="Picture 2" descr="http://www.pioneer.org/images/45Anniversary/45th_HOME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62050"/>
            <a:ext cx="2632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2667000" y="1917700"/>
            <a:ext cx="6248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Producing video content for broadcast and/or web use describing the challenges facing rural area in the availability and use of broadband</a:t>
            </a:r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152400" y="9271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Farming</a:t>
            </a: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152400" y="2433638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Youth</a:t>
            </a:r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228600" y="3962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Business</a:t>
            </a:r>
          </a:p>
        </p:txBody>
      </p:sp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152400" y="54102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Newcomers</a:t>
            </a:r>
          </a:p>
        </p:txBody>
      </p:sp>
      <p:pic>
        <p:nvPicPr>
          <p:cNvPr id="5131" name="Picture 8" descr="http://i.telegraph.co.uk/multimedia/archive/01718/p_rural-broadband_171831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4114800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 descr="data:image/jpg;base64,/9j/4AAQSkZJRgABAQAAAQABAAD/2wCEAAkGBhQGERESBxQWEREUGRkTEBQUEhcVEhYYFxoZGBgWExYXHCYeFxwjGhYVHy8gLycqLCwwGB4xNTAqNScrLCkBCQoKDgwOFw4PGjUkHyQ1KTUvNSw1KTUwLCwpLCwqLSw1MSwpKiw1LiwpLCwsKSkvKS4sLCwsLCwpKSwpKSkpKf/AABEIAMgA8AMBIgACEQEDEQH/xAAcAAEAAgMBAQEAAAAAAAAAAAAABQYEBwgCAwH/xABEEAABAwIEAgYGBgcHBQAAAAABAAIDBBEFBhIhBzEIEyJBUWEUNXGBkbIVMnN0obMjUmJyg5KxFiQlNEKCojNDY8HC/8QAGQEBAAMBAQAAAAAAAAAAAAAAAAIDBAEF/8QAIhEBAAICAgIBBQAAAAAAAAAAAAECAxEEEhMhMRQiI0GR/9oADAMBAAIRAxEAPwDeKIiAiIgIiICIiAiIgIiICIiAiIgIiICIiAiIgIiICIiAiIgIiICIiAiIgIiICIiAiIgIiICIiAiIgIiICIiAiIgIiICIiAiIgIiICIiAiIgIiICIiAiIgIiICIiAiIgIiICIiAiIgIiICIiAiIgIiICIiAiIgIiICIiAiIgIiICIiAiIgIoyDMdPUVL6SKVpqWDU+IX1tGxuf5h8VJoCIiAiIgIiICIiAiIgIiICIiAiIgIiICLzJIIgS/YDck7ADxKwIMxU1S4NgqIXOds1rZoy4nwADrlB4zHjseWaaWprg4xxgF2gAu3IbsD7VSarjvQQta6kZPPdoc8Mi/6d+6QuIFwpfjD6mrf3W/O1fThhRMiwii6pjW64muks0DUXcy631iUEnlbNsGb6f0jDHEsuWvDuy5jha4eO7Yg3VVn43Umt7cNhqqtrCQ6SGG7Nu+5N7KucHexhmMadrSTWt3Wh7lhcJsWxOgw8NwChiqITI89Y6cRuLtgQRfu2CDa2U86U2c4XS4Q42YdMjXjS9h5jUP8A2q3V8aqRkj2YbDU1fVkh74IdTBbbmTy81gcPMuVeDHGZsahbB6T+kYxkjXgG0xcBpO1tbVV+EOKYlQULhl2iiqYjK4ukfOI3arNBFr8gLboNtZSztTZ1je/CXOvGdMsb26ZGE8tQ8Dvv5FViu460NHM+KJk8zYyRJLHGDGLG1xc3I818eGuXKzDazE6nHIW0/pOlzWMka8A6nEjY/tDn4rD6O8YNDVGwuZyCbbkaG2B8t0GFknGYsfzNWVGGu1xSU92OsRyEQIIPIggq512Pl9QHwucI2kam+NidWyqeV6RlHmuvZStaxvUEhrQA25ERJsPEklW/FogytjAAtdlxbbcrRx4ibTt5/Om8Vr1nXuE9T45HUROluWsaSDceHsWCc4xA7NeR42H9Lr9zVGI6ezBbtN5CyUNO00O7RuxxO3fvuu1rTr2mP2jfLm7+Osx6jfwlqGvZiDQ6nNx+IPgQspVnJf1ZP3h/QKzKrJWK2mIa+PknLji8iIirXiIiAiIgIiICIiAiIgIiIIHPnq2v+7y/IVyvkc/4jQ/bxfOF1Rnz1bX/AHeX5CuVsj+saD7xF87UHUnEHA5My4dU01Bp62QAM1GzdnNJufYF9sm4U/AaClp6y3WRRtY/SbtuPA96zMcxuLLsElRiTtEUYu4958GtHeSdgPNadh6QVTic7YsJoWSOkdphb1jjI6/IGwtfx7ufgguPDTIs2WqaugxnR/eJHOGh2rsPZpN9tjzUHgOWccyFG+mwEUlTTay+N0ji17dXO4uPAbbqT4jcU5sh+iM9HZJJNGXygyO0scLAtaQO0Lk7qGw/pERGmfJiUBFTrLY4YnGzm6QQ9z3Dsi9x3nbkgtHDvIs2Xm1suPSNkqa12qYR/UaO3s02G5MjvLkq7gOVMa4ftkp8uilqaZzzJG6Vxa8EgDcXHcBtvyVYl6RtW514aaBrf1SZCfe64/otk8OeKUWfNUb2dRUsGp0erU1zeRcw+R5g7i45oHDnJM+APrKrMD2PqqxwdI2L6jACTYHxJd7rBVbBck43kZ88GWHU76WR+tr5SLt7gS07g2AvzGy2BnTPNPkeISYkSXOuIomAF7yOdr2AA7ytSV3SQqHuPoFLCxvd1jnvd7yNI/BBcck5ArsDxWatx2ZlSJIi10oNnF7tBtots0aSB7Fb8cwJ9dI2SkIDhbntyNwQVqDD+kfO1w+kaWJ7e/q3uY73atQP4LaGH8Qosfw+orcBBkdCxznQv7L2ua0u0PtfmAdxsVOt5rO4VZcVctetkh9Ey1sDo8QeNeoFhG9rWtfYd91gtwqsiZ1THN0bjmOR52NrrX+W+kC/FaqnhrqaOOOV7Yy9sjiW6zYGxFjuQt1F2kdru5qcZrQotxKTr3P9RuA4UcKYQ83c43dblytYKVWia3pGyRyvFJSxujDiI3OkeHFoJAJ22JFity4FiwxymgqIdmzRskAve2oAlt/I3CrtabTuWnHSMdYrX4hIotOZy47vy5Wz01DTslbCdBe6RwJcANWwHIHZbXwisdiEEMtQzq3yMa9zL30lzQS2/fa6imzEREBERAREQEREBERAREQQOfPVtf8Ad5fkK5RyrWMw6tpJao6Y45o3vda9g1wJNhz2XV2fPVtf93l+QrkrA8O+mamng1aOtkZFqtfTqIF7XF+fK6C38UeIr89z9XRam0kbrQM75Hcusc3xPcO4e0ra3B/hiMrRiqxZv99kGzT/ANlh/wBPk8957uXitF47g8+QK8xvOmaB4fC8DZwBvHI0HuNht7QunchZwZnSkZURWEg7E7B/okAFx7DzHkR4INTdJL/MUP2cnzhQXCXhlHnvrZcRkcyGFzWuYwdt5IJ+sdmjbwJ9inekn/mKH7OT5wpno2f5at+1j+QoMfilwnocu4bLUYSx0csRZuZHODg5waQ4OPne6onBGQsxml0m1xID5jq3bH4Ld3Gz1NV/w/zGrR/BT1zSfxPy3IJbpB1LpMUax57LIWBo8NRcT8SrFwV4d0WP0TqnF4hPIZHMAeToaGgcgLXJJKrHSB9bH7GP/wClszo/bYT/AB5P6NQVHjhkCjy3TwVODRdQ50vVPa0nQ4FrnXsTsbtt71gdHeQvrauJ28b6c629xs9gH4PcPerl0jTfDqf7y38uVUro6b4jP93d+ZGg1/j+HOy7WTw8nQSua0/uu7J+Fiuks05vDcBfWxEB01O0M8nzAMNvYXO+C1Hx8wb6NxPrWizaiNr/APc3sO9/ZafeojE84el4HR0Oq7o55C4fsNAcz3Xld/Kgpmnv7l0rwZzE04JqqTtSGVr/ACa39IP+JWrJso9VltlYW9s1XWXtv1RHUj3ahf3qOytmz6HwzFqbVZ07YhGO/dxbJb/YgwstUTs54rC2bc1E+uX90uMj/wAAV140WGy566O2CelVs9S8bQRhjT+3KbfK13xXQwQEREBERAREQEREBERAREQQOfPVtf8Ad5fkK5XyP6xoft4vnC6/raNmIRviqm6o3tLHtPJzXCxG3kqph/CXDMLljmpKYNkjcHsJkebOBuDYusbFBgcX8gf2ypesom3q4AXRW5vbzdF7+Y8/atI8M88OyLWB01/R5OxVM8gdngfrMN/dcd66RzHnKkynpONTtiLvqt3LyPENaCbearlNkfBc9F9XRRxz9Y4mR0cj29o89TARpd38gg1/0iphUzUDoSHNdC9zXA3BBcCCPIhTvRt2pq37VnyFXHG8i4ZUR08WKQgsgbop2636mtO5FwbkXUnlLLlJl2N7cvMEbHu1Ps5ziSBYX1E2sO5S6zrekPJXt137QnGs/wCDVf8AD/MatI8FNsZpL/8Ak/Lculsew6DGYXwYu0PifbU0ki9jcWI32IULl7hxh2AzNqMIgDJW3DXa3utcWOxNuRK5p3tG9baq6Q2XJGVUVYwEwPjbE5w5Ne0mwd4XBFvYVBcPOLsmRInU7oWzwlxe3tmN7SbB29iCNhtZdM1NKytY5lU1sjHCzmuaHNcPAtOxCpVdwUwqtcXejmMnn1cr2D+W9lxJpXiLxVk4gMjiMLYIY3dZYP1uc6xAJdYAAAna3fzVw6OmW5GS1FbKC2Es6iIkbPJcHOLfEN0AX8T5K+YdwYwvD3Bwp+sI3/SyPePe0mx+CusEDaZobA0Ma0Wa1oAaAOQAGwCDVXSIwb0qhgqWDtU8lif2ZQAf+TWLnuCB1U5rIRdziGtA7yTYD4kLsfNMVNNSzDMOn0XT+m1EgAAixu3cWNlSMr5YwCtnY7AOqknjIkYBLISC3cODHntW58ignMcymBgktBCLllNoZtzfG3UD73t/FcoWXX2G59oMZkEVDVRSSO2ay5Bd5DUBc+SqGK5My9hk3VYkIopnb6DPILX3FwHWbz77IMvgPgn0XhTJHizqh7pT+79Rn4Nv71sUCyx8NpGUEUcVEA2JjQ2No5BoGwHjsslAREQEREBERAREQEREBERAREQcr8aIpmYvUmuvY6TCTy6vSNOnyvq991aejjFN6TVuZf0fqgJP1TJqBZ7w3rPit14zlqnzCAMXhjnDfq623I9h5hZGG4TFg8Yiw2NkMY5MY0Nb7duZ80FVxxpbO/rPLT7Ldyzcq31vt9W1j4X7vfa6sNRRMqxadod7QvUNM2nFogGjwAsFrtyd4umnl04M1z+XfpGYiCH9r3L3hgJcbcrbqSkhEuzwD7UZEItmABVeT7eumn6f8nfb2F+oipa0Dm/HX4BAx1G1rpZZoqePWToDpnhgc7TuQL3sOaq8OeK2qqI6OCOm9I62pgke4y9TeCOCQPaAdQuJiCDfdvMK94lhUWMRuixBjZY3Wu1w223B8iD3rCocpUuGmI0cLGOh1mIgG7TIAJDe+5cGtBvfkEFRzDjpzLluaqmaI3Sw3c0G4BEgabE92y+eAYBV41UYZVV0MNLDSxnSWS9ZLMJI2BuqzQGjYHyueau39mqcU3ofVN9Ftp6rfTpvqtzvz35qQggFO1rIhZrQGtA5AAWA+AQaBwgy0+G4ZNWdQaSGrZIGsJFa53WkW7Q0ltzew3I+KnsxNZE/F6rDnQ1NO5/VYlS1DTFKHRgA+jy8+8Ed1/FX+i4c4fhz2yUtJE17d2nSXWPcQHEi/uWRXZHosTm6+upopJeZeWbkjkXdzj7UGbgD2yU1OaZpZGYozG0m5a0sbpaSeZAsFILyxmgAN2A2AGw9wXpAREQEREBERAREQEREBERAREQEREBERAREQEREBERAREQER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63500" y="-728663"/>
            <a:ext cx="180975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t3.gstatic.com/images?q=tbn:ANd9GcSPBg2QyZfFVbAgpGAXCsM3LntsCNLfRGcgOu40gWjzfF8Ah0IcOsvNyDWyU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724400"/>
            <a:ext cx="1981200" cy="165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 w="6350">
            <a:solidFill>
              <a:srgbClr val="BBCC30"/>
            </a:solidFill>
            <a:prstDash val="dash"/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BBCC30"/>
                </a:solidFill>
              </a:rPr>
              <a:t>Bellingham / Echo Websites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14800" cy="23447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bg2"/>
                </a:solidFill>
              </a:rPr>
              <a:t>Bellingham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Population: 168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0.4 square miles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Median age: 48 years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Median household income: $27,083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28600" y="4419600"/>
            <a:ext cx="41910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bg2"/>
                </a:solidFill>
                <a:latin typeface="+mn-lt"/>
                <a:ea typeface="+mn-ea"/>
              </a:rPr>
              <a:t>Echo</a:t>
            </a:r>
          </a:p>
          <a:p>
            <a:pPr marL="457200" lvl="2" algn="l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  </a:t>
            </a:r>
            <a: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  <a:t>Population: </a:t>
            </a: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278</a:t>
            </a:r>
          </a:p>
          <a:p>
            <a:pPr marL="457200" lvl="2" algn="l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  1.0 </a:t>
            </a:r>
            <a: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  <a:t>square mile</a:t>
            </a:r>
            <a:endParaRPr lang="en-US" sz="2200" kern="0" dirty="0">
              <a:solidFill>
                <a:schemeClr val="bg2"/>
              </a:solidFill>
              <a:latin typeface="+mn-lt"/>
              <a:ea typeface="+mn-ea"/>
            </a:endParaRPr>
          </a:p>
          <a:p>
            <a:pPr marL="457200" lvl="2" algn="l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  Median </a:t>
            </a:r>
            <a: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  <a:t>age: </a:t>
            </a: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40 </a:t>
            </a:r>
            <a: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  <a:t>years</a:t>
            </a:r>
          </a:p>
          <a:p>
            <a:pPr marL="457200" lvl="2" algn="l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  <a:t> Median </a:t>
            </a: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household </a:t>
            </a:r>
            <a: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  <a:t/>
            </a:r>
            <a:b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</a:br>
            <a:r>
              <a:rPr lang="en-US" sz="2200" kern="0" dirty="0" smtClean="0">
                <a:solidFill>
                  <a:schemeClr val="bg2"/>
                </a:solidFill>
                <a:latin typeface="+mn-lt"/>
                <a:ea typeface="+mn-ea"/>
              </a:rPr>
              <a:t>    income: </a:t>
            </a:r>
            <a:r>
              <a:rPr lang="en-US" sz="2200" kern="0" dirty="0">
                <a:solidFill>
                  <a:schemeClr val="bg2"/>
                </a:solidFill>
                <a:latin typeface="+mn-lt"/>
                <a:ea typeface="+mn-ea"/>
              </a:rPr>
              <a:t>$27,656</a:t>
            </a:r>
          </a:p>
          <a:p>
            <a:pPr marL="742950" lvl="1" indent="-285750" algn="l" eaLnBrk="1" hangingPunct="1">
              <a:spcBef>
                <a:spcPct val="20000"/>
              </a:spcBef>
              <a:defRPr/>
            </a:pPr>
            <a:endParaRPr lang="en-US" sz="2800" kern="0" dirty="0">
              <a:latin typeface="+mn-lt"/>
              <a:ea typeface="+mn-ea"/>
            </a:endParaRP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  <a:defRPr/>
            </a:pPr>
            <a:endParaRPr lang="en-US" sz="2800" kern="0" dirty="0">
              <a:latin typeface="+mn-lt"/>
              <a:ea typeface="+mn-ea"/>
            </a:endParaRPr>
          </a:p>
        </p:txBody>
      </p:sp>
      <p:pic>
        <p:nvPicPr>
          <p:cNvPr id="6149" name="Picture 5" descr="Graceville w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6576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5257800"/>
            <a:ext cx="3657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BBCC30"/>
                </a:solidFill>
                <a:cs typeface="Arial" pitchFamily="34" charset="0"/>
              </a:rPr>
              <a:t>19 of 37 cities </a:t>
            </a:r>
            <a:r>
              <a:rPr lang="en-US" b="1" i="1" u="sng" dirty="0">
                <a:solidFill>
                  <a:srgbClr val="BBCC30"/>
                </a:solidFill>
                <a:cs typeface="Arial" pitchFamily="34" charset="0"/>
              </a:rPr>
              <a:t>do not</a:t>
            </a:r>
            <a:r>
              <a:rPr lang="en-US" b="1" dirty="0">
                <a:solidFill>
                  <a:srgbClr val="BBCC3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BBCC30"/>
                </a:solidFill>
                <a:cs typeface="Arial" pitchFamily="34" charset="0"/>
              </a:rPr>
              <a:t>have websites.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mod_realestate_ppt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"/>
            <a:ext cx="8153400" cy="5334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bg1"/>
                </a:solidFill>
                <a:latin typeface="Helvetica" pitchFamily="1" charset="0"/>
              </a:rPr>
              <a:t>Lac qui Parle County Computer Commuter</a:t>
            </a:r>
            <a:endParaRPr lang="en-US" sz="3000" b="1" dirty="0" smtClean="0">
              <a:solidFill>
                <a:srgbClr val="BBCC30"/>
              </a:solidFill>
              <a:latin typeface="Helvetica" pitchFamily="1" charset="0"/>
            </a:endParaRPr>
          </a:p>
        </p:txBody>
      </p:sp>
      <p:sp>
        <p:nvSpPr>
          <p:cNvPr id="7172" name="Text Box 20"/>
          <p:cNvSpPr txBox="1">
            <a:spLocks noChangeArrowheads="1"/>
          </p:cNvSpPr>
          <p:nvPr/>
        </p:nvSpPr>
        <p:spPr bwMode="auto">
          <a:xfrm>
            <a:off x="76200" y="1066800"/>
            <a:ext cx="906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Helvetica" pitchFamily="1" charset="0"/>
              </a:rPr>
              <a:t>Increasing Digital Literacy – Traveling 5 days a week to 6 different communities – Twelve local partners making this project happen – </a:t>
            </a:r>
            <a:r>
              <a:rPr lang="en-US" sz="1800" b="1" dirty="0" smtClean="0">
                <a:solidFill>
                  <a:schemeClr val="bg1"/>
                </a:solidFill>
                <a:latin typeface="Helvetica" pitchFamily="1" charset="0"/>
              </a:rPr>
              <a:t>Offering </a:t>
            </a:r>
            <a:r>
              <a:rPr lang="en-US" sz="1800" b="1" dirty="0">
                <a:solidFill>
                  <a:schemeClr val="bg1"/>
                </a:solidFill>
                <a:latin typeface="Helvetica" pitchFamily="1" charset="0"/>
              </a:rPr>
              <a:t>1 on 1 assistance </a:t>
            </a:r>
          </a:p>
          <a:p>
            <a:pPr algn="l">
              <a:lnSpc>
                <a:spcPct val="150000"/>
              </a:lnSpc>
            </a:pPr>
            <a:endParaRPr lang="en-US" sz="1200" b="1" dirty="0">
              <a:solidFill>
                <a:schemeClr val="bg1"/>
              </a:solidFill>
              <a:latin typeface="Helvetica" pitchFamily="1" charset="0"/>
            </a:endParaRPr>
          </a:p>
        </p:txBody>
      </p:sp>
      <p:pic>
        <p:nvPicPr>
          <p:cNvPr id="7173" name="Picture 2" descr="http://www.incommons.org/sites/www.incommons.org/files/imagecache/incommons_teaser_image/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79978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BBCC30"/>
            </a:solidFill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BBCC30"/>
                </a:solidFill>
              </a:rPr>
              <a:t>Ortonville School / EDA Project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half" idx="4294967295"/>
          </p:nvPr>
        </p:nvSpPr>
        <p:spPr>
          <a:xfrm>
            <a:off x="4343400" y="3352800"/>
            <a:ext cx="4572000" cy="457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/>
              <a:t>Economicdevelopmentportal.com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4267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2133600"/>
            <a:ext cx="5791200" cy="830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50000"/>
                <a:alpha val="50000"/>
              </a:schemeClr>
            </a:solidFill>
            <a:beve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Goal: For every business in Ortonville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to have a web presence!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33825"/>
            <a:ext cx="39925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152400" y="3429000"/>
            <a:ext cx="41910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7914" indent="-347914" algn="l" defTabSz="914363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</a:rPr>
              <a:t>Lakewoodsupperclub.com</a:t>
            </a:r>
            <a:endParaRPr lang="en-US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mod_realestate_pp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590800" y="381000"/>
            <a:ext cx="6383338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BBCC30"/>
                </a:solidFill>
              </a:rPr>
              <a:t>Johnson Memorial Home Health Project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2819400" y="3886200"/>
            <a:ext cx="5791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sz="1200" b="1">
              <a:solidFill>
                <a:schemeClr val="bg2"/>
              </a:solidFill>
              <a:latin typeface="Helvetica" pitchFamily="1" charset="0"/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2514600" y="1447800"/>
            <a:ext cx="6400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bg2"/>
                </a:solidFill>
              </a:rPr>
              <a:t>Using broadband-based remote support tools and enhanced family engagement to reduce hospital readmissions and to achieve increased medication adherence for better health outcomes.</a:t>
            </a:r>
          </a:p>
          <a:p>
            <a:endParaRPr lang="en-US" sz="2800"/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152400" y="927100"/>
            <a:ext cx="2209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Staying Home Longer</a:t>
            </a:r>
          </a:p>
        </p:txBody>
      </p: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152400" y="2433638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Enhancing Family Connections</a:t>
            </a:r>
          </a:p>
        </p:txBody>
      </p:sp>
      <p:sp>
        <p:nvSpPr>
          <p:cNvPr id="9224" name="TextBox 16"/>
          <p:cNvSpPr txBox="1">
            <a:spLocks noChangeArrowheads="1"/>
          </p:cNvSpPr>
          <p:nvPr/>
        </p:nvSpPr>
        <p:spPr bwMode="auto">
          <a:xfrm>
            <a:off x="152400" y="4343400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BBCC30"/>
                </a:solidFill>
              </a:rPr>
              <a:t>Keeping Health Records Organized</a:t>
            </a:r>
          </a:p>
        </p:txBody>
      </p:sp>
      <p:pic>
        <p:nvPicPr>
          <p:cNvPr id="9225" name="Picture 3" descr="1280 x 800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0525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 w="6350">
            <a:solidFill>
              <a:srgbClr val="BBCC30"/>
            </a:solidFill>
            <a:prstDash val="dash"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BBCC30"/>
                </a:solidFill>
              </a:rPr>
              <a:t>Big Stone County GIS Project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half" idx="1"/>
          </p:nvPr>
        </p:nvSpPr>
        <p:spPr>
          <a:xfrm>
            <a:off x="304800" y="3581400"/>
            <a:ext cx="3200400" cy="25146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“It is important to provide access to information they need regardless of our office hours, especially to real estate businesses and banks that could be working on a purchase or sale where time is critical.”</a:t>
            </a: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Big Stone County IT Coordinator</a:t>
            </a:r>
            <a:endParaRPr lang="en-US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04800" y="2057400"/>
            <a:ext cx="8610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bg2"/>
                </a:solidFill>
                <a:latin typeface="+mn-lt"/>
                <a:ea typeface="+mn-ea"/>
              </a:rPr>
              <a:t>Added a public GIS computer in the Environmental Office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bg2"/>
                </a:solidFill>
                <a:latin typeface="+mn-lt"/>
                <a:ea typeface="+mn-ea"/>
              </a:rPr>
              <a:t>Updated computers in the Recorder &amp; Assessor Offices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bg2"/>
                </a:solidFill>
                <a:latin typeface="+mn-lt"/>
                <a:ea typeface="+mn-ea"/>
              </a:rPr>
              <a:t>All offices are able to teach the public how to use these systems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9150"/>
            <a:ext cx="48768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C 2.0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9CB1C9-5A24-451D-A916-416A5FB002FB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C853607-F67E-4BF0-B8D1-D7AC242CE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MIRC 2.0</Template>
  <TotalTime>71</TotalTime>
  <Words>497</Words>
  <Application>Microsoft Office PowerPoint</Application>
  <PresentationFormat>On-screen Show (4:3)</PresentationFormat>
  <Paragraphs>131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MIRC 2.0</vt:lpstr>
      <vt:lpstr>Minnesota Intelligent Rural Communities</vt:lpstr>
      <vt:lpstr>UMVRDC Region</vt:lpstr>
      <vt:lpstr>7 Projects • $90,000 • $137,000</vt:lpstr>
      <vt:lpstr>Pioneer Public TV</vt:lpstr>
      <vt:lpstr>Bellingham / Echo Websites</vt:lpstr>
      <vt:lpstr>Slide 6</vt:lpstr>
      <vt:lpstr>Ortonville School / EDA Project</vt:lpstr>
      <vt:lpstr>Johnson Memorial Home Health Project</vt:lpstr>
      <vt:lpstr>Big Stone County GIS Project</vt:lpstr>
      <vt:lpstr>Dawson / Boyd Schools Multi-Collaboration Center</vt:lpstr>
      <vt:lpstr>University of MN Extension</vt:lpstr>
      <vt:lpstr>Project Impact</vt:lpstr>
      <vt:lpstr>Project Impact</vt:lpstr>
      <vt:lpstr>THANK YOU!</vt:lpstr>
    </vt:vector>
  </TitlesOfParts>
  <Company>UMVRDC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Intelligent Rural Communities</dc:title>
  <dc:creator>jenifer.fadness</dc:creator>
  <cp:lastModifiedBy>jacki.anderson</cp:lastModifiedBy>
  <cp:revision>10</cp:revision>
  <dcterms:created xsi:type="dcterms:W3CDTF">2011-09-27T22:23:41Z</dcterms:created>
  <dcterms:modified xsi:type="dcterms:W3CDTF">2011-09-28T14:15:41Z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TC103794539990</vt:lpwstr>
  </property>
</Properties>
</file>